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1" r:id="rId1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5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Zazt1z8od5Vc5+pEaOlW6d3d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8DD4EF-7BC5-48EC-B403-41A7EA45AC90}">
  <a:tblStyle styleId="{298DD4EF-7BC5-48EC-B403-41A7EA45AC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 b="off" i="off"/>
      <a:tcStyle>
        <a:tcBdr/>
        <a:fill>
          <a:solidFill>
            <a:srgbClr val="CEE2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E2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4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8703e5b7_1_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918703e5b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8703e5b7_1_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918703e5b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c8d49bc0_0_33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90c8d49bc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23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0c8d49bc0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90c8d49bc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23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govinro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6248" y="0"/>
            <a:ext cx="6855625" cy="514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3"/>
          <p:cNvSpPr/>
          <p:nvPr/>
        </p:nvSpPr>
        <p:spPr>
          <a:xfrm>
            <a:off x="0" y="0"/>
            <a:ext cx="7232100" cy="5143500"/>
          </a:xfrm>
          <a:prstGeom prst="rect">
            <a:avLst/>
          </a:prstGeom>
          <a:solidFill>
            <a:srgbClr val="0031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3" descr="govinro2"/>
          <p:cNvPicPr preferRelativeResize="0"/>
          <p:nvPr/>
        </p:nvPicPr>
        <p:blipFill rotWithShape="1">
          <a:blip r:embed="rId2">
            <a:alphaModFix/>
          </a:blip>
          <a:srcRect t="3475" r="26427" b="40293"/>
          <a:stretch/>
        </p:blipFill>
        <p:spPr>
          <a:xfrm>
            <a:off x="1482623" y="210974"/>
            <a:ext cx="4266838" cy="244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4604" y="2691392"/>
            <a:ext cx="7232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27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0" y="4104861"/>
            <a:ext cx="723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2"/>
          </p:nvPr>
        </p:nvSpPr>
        <p:spPr>
          <a:xfrm>
            <a:off x="0" y="3318920"/>
            <a:ext cx="7232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3"/>
          </p:nvPr>
        </p:nvSpPr>
        <p:spPr>
          <a:xfrm>
            <a:off x="0" y="4603371"/>
            <a:ext cx="723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3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381105" y="1941815"/>
            <a:ext cx="1632183" cy="410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78400" cy="3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ambria"/>
              <a:buChar char="–"/>
              <a:def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0" y="2549387"/>
            <a:ext cx="9144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0636" y="1510234"/>
            <a:ext cx="2361074" cy="9925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0" y="2867439"/>
            <a:ext cx="9144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0" y="3682107"/>
            <a:ext cx="9144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4"/>
          </p:nvPr>
        </p:nvSpPr>
        <p:spPr>
          <a:xfrm>
            <a:off x="0" y="4000159"/>
            <a:ext cx="9144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58150" cy="389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o"/>
              <a:defRPr/>
            </a:lvl3pPr>
            <a:lvl4pPr marL="1828800" lvl="3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picture with content">
  <p:cSld name="Horizontal picture with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1467A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58150" cy="180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mbria"/>
              <a:buChar char="–"/>
              <a:defRPr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>
            <a:spLocks noGrp="1"/>
          </p:cNvSpPr>
          <p:nvPr>
            <p:ph type="pic" idx="2"/>
          </p:nvPr>
        </p:nvSpPr>
        <p:spPr>
          <a:xfrm>
            <a:off x="628650" y="2703910"/>
            <a:ext cx="8058150" cy="19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ourier New"/>
              <a:buChar char="o"/>
              <a:defRPr sz="17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mbria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651012" y="4343400"/>
            <a:ext cx="8035788" cy="28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1"/>
          <p:cNvSpPr>
            <a:spLocks noGrp="1"/>
          </p:cNvSpPr>
          <p:nvPr>
            <p:ph type="pic" idx="2"/>
          </p:nvPr>
        </p:nvSpPr>
        <p:spPr>
          <a:xfrm>
            <a:off x="0" y="646509"/>
            <a:ext cx="9144000" cy="369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ourier New"/>
              <a:buChar char="o"/>
              <a:defRPr sz="17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mbria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2" descr="govinro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6248" y="0"/>
            <a:ext cx="6855619" cy="514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5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32"/>
          <p:cNvSpPr/>
          <p:nvPr/>
        </p:nvSpPr>
        <p:spPr>
          <a:xfrm>
            <a:off x="0" y="0"/>
            <a:ext cx="7232073" cy="5143500"/>
          </a:xfrm>
          <a:prstGeom prst="rect">
            <a:avLst/>
          </a:prstGeom>
          <a:solidFill>
            <a:srgbClr val="0031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2" descr="govinro2"/>
          <p:cNvPicPr preferRelativeResize="0"/>
          <p:nvPr/>
        </p:nvPicPr>
        <p:blipFill rotWithShape="1">
          <a:blip r:embed="rId2">
            <a:alphaModFix/>
          </a:blip>
          <a:srcRect t="3474" r="26427" b="40296"/>
          <a:stretch/>
        </p:blipFill>
        <p:spPr>
          <a:xfrm>
            <a:off x="1482623" y="210974"/>
            <a:ext cx="4266827" cy="244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>
            <a:spLocks noGrp="1"/>
          </p:cNvSpPr>
          <p:nvPr>
            <p:ph type="ctrTitle"/>
          </p:nvPr>
        </p:nvSpPr>
        <p:spPr>
          <a:xfrm>
            <a:off x="64604" y="2691392"/>
            <a:ext cx="7232073" cy="54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27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>
            <a:off x="0" y="4104861"/>
            <a:ext cx="7232073" cy="3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2"/>
          </p:nvPr>
        </p:nvSpPr>
        <p:spPr>
          <a:xfrm>
            <a:off x="0" y="3318920"/>
            <a:ext cx="7232073" cy="46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3"/>
          </p:nvPr>
        </p:nvSpPr>
        <p:spPr>
          <a:xfrm>
            <a:off x="0" y="4603371"/>
            <a:ext cx="7232073" cy="3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o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17220" y="754380"/>
            <a:ext cx="8078391" cy="3885890"/>
          </a:xfrm>
        </p:spPr>
        <p:txBody>
          <a:bodyPr/>
          <a:lstStyle>
            <a:lvl1pPr>
              <a:spcBef>
                <a:spcPts val="150"/>
              </a:spcBef>
              <a:spcAft>
                <a:spcPts val="15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80060" indent="-205740">
              <a:spcBef>
                <a:spcPts val="150"/>
              </a:spcBef>
              <a:spcAft>
                <a:spcPts val="150"/>
              </a:spcAft>
              <a:buClr>
                <a:srgbClr val="595959"/>
              </a:buClr>
              <a:buFont typeface="Cambria" panose="02040503050406030204" pitchFamily="18" charset="0"/>
              <a:buChar char="–"/>
              <a:defRPr sz="18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50"/>
              </a:spcBef>
              <a:spcAft>
                <a:spcPts val="15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50"/>
              </a:spcBef>
              <a:spcAft>
                <a:spcPts val="15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4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4" descr="Image result for oipi virgin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525" y="4825464"/>
            <a:ext cx="318529" cy="31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6693" y="4825465"/>
            <a:ext cx="1839303" cy="318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rot="10800000" flipH="1">
            <a:off x="419100" y="448989"/>
            <a:ext cx="8724900" cy="1"/>
          </a:xfrm>
          <a:prstGeom prst="straightConnector1">
            <a:avLst/>
          </a:prstGeom>
          <a:noFill/>
          <a:ln w="9525" cap="flat" cmpd="sng">
            <a:solidFill>
              <a:srgbClr val="0146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25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small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58150" cy="389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ourier New"/>
              <a:buChar char="o"/>
              <a:defRPr sz="17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mbria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vtrans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b.virgini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hyperlink" Target="http://vtrans.org/mid-term-planning/mid-term-needs" TargetMode="External"/><Relationship Id="rId4" Type="http://schemas.openxmlformats.org/officeDocument/2006/relationships/hyperlink" Target="http://www.ctb.virginia.gov/resources/2020/jan/res/1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b.virginia.gov/resources/2020/july/pres/3_vtrans_mid-term_and_long-term_needs_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2875371"/>
            <a:ext cx="72321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 cap="small">
                <a:latin typeface="Calibri"/>
                <a:ea typeface="Calibri"/>
                <a:cs typeface="Calibri"/>
                <a:sym typeface="Calibri"/>
              </a:rPr>
              <a:t>Vtrans:</a:t>
            </a:r>
            <a:br>
              <a:rPr lang="en-US" sz="2000" b="1" cap="small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cap="small">
                <a:latin typeface="Calibri"/>
                <a:ea typeface="Calibri"/>
                <a:cs typeface="Calibri"/>
                <a:sym typeface="Calibri"/>
              </a:rPr>
              <a:t>Approach to Prioritizing the Mid-term Transportation Needs</a:t>
            </a:r>
            <a:endParaRPr sz="2000"/>
          </a:p>
        </p:txBody>
      </p:sp>
      <p:sp>
        <p:nvSpPr>
          <p:cNvPr id="117" name="Google Shape;117;p1"/>
          <p:cNvSpPr txBox="1">
            <a:spLocks noGrp="1"/>
          </p:cNvSpPr>
          <p:nvPr>
            <p:ph type="body" idx="2"/>
          </p:nvPr>
        </p:nvSpPr>
        <p:spPr>
          <a:xfrm>
            <a:off x="0" y="3636861"/>
            <a:ext cx="7232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Richmond Regional TPO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TAC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Meeting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3"/>
          </p:nvPr>
        </p:nvSpPr>
        <p:spPr>
          <a:xfrm>
            <a:off x="0" y="4603371"/>
            <a:ext cx="723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8th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1"/>
          </p:nvPr>
        </p:nvSpPr>
        <p:spPr>
          <a:xfrm>
            <a:off x="0" y="4104847"/>
            <a:ext cx="72321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Chris Wichman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Virginia Office of Intermodal Planning &amp; Investment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>
            <a:off x="649046" y="61087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Geographical Levels of Prioritization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1833524" y="1702723"/>
            <a:ext cx="1184478" cy="10277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Prioritize </a:t>
            </a:r>
            <a:r>
              <a:rPr lang="en-US" sz="1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2998734" y="279820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 and Weight Needs </a:t>
            </a:r>
            <a:r>
              <a:rPr lang="en-US" sz="1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4183212" y="3876667"/>
            <a:ext cx="1184478" cy="1024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Adjust </a:t>
            </a:r>
            <a:r>
              <a:rPr lang="en-US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 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Locations for Influencing Factors   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628650" y="133351"/>
            <a:ext cx="7886700" cy="3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Steps</a:t>
            </a: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5367698" y="3828475"/>
            <a:ext cx="3705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Adjust for influencing Factors: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Co-located transportation infrastructure repair, rehabilitation, or replacements needs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•"/>
            </a:pPr>
            <a:r>
              <a:rPr lang="en-US" sz="1000" dirty="0" smtClean="0">
                <a:latin typeface="Calibri"/>
                <a:ea typeface="Calibri"/>
                <a:cs typeface="Calibri"/>
                <a:sym typeface="Calibri"/>
              </a:rPr>
              <a:t>Exposure to Storm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Surge and Inland/Riverine </a:t>
            </a:r>
            <a:r>
              <a:rPr lang="en-US" sz="1000" dirty="0" smtClean="0">
                <a:latin typeface="Calibri"/>
                <a:ea typeface="Calibri"/>
                <a:cs typeface="Calibri"/>
                <a:sym typeface="Calibri"/>
              </a:rPr>
              <a:t>Flooding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1833525" y="556525"/>
            <a:ext cx="73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criteria for aggregating </a:t>
            </a:r>
            <a:r>
              <a:rPr lang="en-US" sz="1100" b="1" dirty="0" err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Need Categories:</a:t>
            </a:r>
            <a:endParaRPr sz="12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Commonwealth </a:t>
            </a: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Needs along </a:t>
            </a:r>
            <a:r>
              <a:rPr lang="en-US" sz="1200" b="0" i="0" u="sng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Corridors of Statewide Significance (CoSS)</a:t>
            </a:r>
            <a:r>
              <a:rPr lang="en-US" sz="1200" b="0" i="0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</a:t>
            </a:r>
            <a:r>
              <a:rPr lang="en-US" sz="12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Markets (on COSS)</a:t>
            </a:r>
            <a:endParaRPr dirty="0">
              <a:solidFill>
                <a:srgbClr val="B7B7B7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Needs within the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Regional Networks (RN)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UDA (IEDA Access)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Markets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3101194" y="1762633"/>
            <a:ext cx="57660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priorities within each VTrans Need Category:</a:t>
            </a:r>
            <a:endParaRPr sz="11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Criteria 1: Severity of the Need</a:t>
            </a:r>
            <a:endParaRPr sz="12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Criteria 2: Number of Users Affected</a:t>
            </a:r>
            <a:endParaRPr sz="12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4140062" y="2863231"/>
            <a:ext cx="475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Assign weightings to each VTrans Need Category Priority from Step 2 and aggregate to establish Commonwealth and District Priority Locations​</a:t>
            </a:r>
            <a:endParaRPr sz="11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/>
          <p:nvPr/>
        </p:nvSpPr>
        <p:spPr>
          <a:xfrm>
            <a:off x="649046" y="61087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Geographical Levels of Prioritization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833524" y="1702723"/>
            <a:ext cx="1184478" cy="10277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Prioritize </a:t>
            </a:r>
            <a:r>
              <a:rPr lang="en-US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2998734" y="279820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 and Weight Needs </a:t>
            </a:r>
            <a:r>
              <a:rPr lang="en-US" sz="1200" b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en-US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4183212" y="3876667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Adjust Priorities for Influencing Factors  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183213" y="3070706"/>
            <a:ext cx="47547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Assign weightings to each VTrans Need Category Priority from Step 2 and aggregate to establish Commonwealth and District Priority Locations​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264500" y="627874"/>
            <a:ext cx="302400" cy="4272900"/>
          </a:xfrm>
          <a:prstGeom prst="leftBrace">
            <a:avLst>
              <a:gd name="adj1" fmla="val 8333"/>
              <a:gd name="adj2" fmla="val 50802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459887" y="3070699"/>
            <a:ext cx="1445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development based on feedback from local and regional agencies</a:t>
            </a:r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628650" y="133351"/>
            <a:ext cx="7886700" cy="3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Steps</a:t>
            </a:r>
            <a:endParaRPr/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44" y="2557132"/>
            <a:ext cx="414394" cy="4143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1833525" y="556525"/>
            <a:ext cx="73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criteria for aggregating </a:t>
            </a:r>
            <a:r>
              <a:rPr lang="en-US" sz="1100" b="1" dirty="0" err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Need Categories:</a:t>
            </a:r>
            <a:endParaRPr sz="12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Commonwealth </a:t>
            </a: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Needs along </a:t>
            </a:r>
            <a:r>
              <a:rPr lang="en-US" sz="1200" b="0" i="0" u="sng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Corridors of Statewide Significance (CoSS)</a:t>
            </a:r>
            <a:r>
              <a:rPr lang="en-US" sz="1200" b="0" i="0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</a:t>
            </a:r>
            <a:r>
              <a:rPr lang="en-US" sz="12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Markets (on COSS)</a:t>
            </a:r>
            <a:endParaRPr dirty="0">
              <a:solidFill>
                <a:srgbClr val="B7B7B7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Needs within the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Regional Networks (RN)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UDA (IEDA Access)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Markets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3101194" y="1762633"/>
            <a:ext cx="57660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priorities within each VTrans Need Category:</a:t>
            </a:r>
            <a:endParaRPr sz="11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Criteria 1: Severity of the Need</a:t>
            </a:r>
            <a:endParaRPr sz="12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Criteria 2: Number of Users Affected</a:t>
            </a:r>
            <a:endParaRPr sz="12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5367698" y="3828475"/>
            <a:ext cx="3705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Adjust for influencing Factors:</a:t>
            </a:r>
            <a:endParaRPr sz="11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libri"/>
              <a:buChar char="•"/>
            </a:pPr>
            <a:r>
              <a:rPr lang="en-US" sz="10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Co-located transportation infrastructure repair, rehabilitation, or replacements needs</a:t>
            </a:r>
            <a:endParaRPr sz="10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libri"/>
              <a:buChar char="•"/>
            </a:pPr>
            <a:r>
              <a:rPr lang="en-US" sz="10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Exposure to Storm </a:t>
            </a:r>
            <a:r>
              <a:rPr lang="en-US" sz="10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Surge and Inland/Riverine </a:t>
            </a:r>
            <a:r>
              <a:rPr lang="en-US" sz="10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Flooding</a:t>
            </a:r>
            <a:endParaRPr sz="12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/>
        </p:nvSpPr>
        <p:spPr>
          <a:xfrm>
            <a:off x="1855124" y="4725683"/>
            <a:ext cx="6096000" cy="23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Action on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 rot="10800000">
            <a:off x="1855200" y="3593056"/>
            <a:ext cx="6096000" cy="5754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1855200" y="3592939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Transportation Meetings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855200" y="3812110"/>
            <a:ext cx="6096000" cy="186600"/>
          </a:xfrm>
          <a:prstGeom prst="rect">
            <a:avLst/>
          </a:prstGeom>
          <a:solidFill>
            <a:srgbClr val="D8D8D8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1855200" y="3812110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Feedback is accurately reflected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 rot="10800000">
            <a:off x="1855200" y="3022060"/>
            <a:ext cx="6096000" cy="56395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855200" y="3021946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Feedback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1855200" y="3229783"/>
            <a:ext cx="6096000" cy="186600"/>
          </a:xfrm>
          <a:prstGeom prst="rect">
            <a:avLst/>
          </a:prstGeom>
          <a:solidFill>
            <a:srgbClr val="F2F2F2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1855200" y="3229783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revisions to reflect feedback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 rot="10800000">
            <a:off x="1855200" y="2428402"/>
            <a:ext cx="6096000" cy="5755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1855200" y="2428286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VTrans 2020 Virtual Workshop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1855200" y="2647456"/>
            <a:ext cx="6096000" cy="186600"/>
          </a:xfrm>
          <a:prstGeom prst="rect">
            <a:avLst/>
          </a:prstGeom>
          <a:solidFill>
            <a:srgbClr val="D8D8D8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1855200" y="2647456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Gather Feedback on the initial results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 rot="10800000">
            <a:off x="1855200" y="1846075"/>
            <a:ext cx="6096000" cy="57541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1855200" y="1845958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1855200" y="2065129"/>
            <a:ext cx="6096000" cy="186600"/>
          </a:xfrm>
          <a:prstGeom prst="rect">
            <a:avLst/>
          </a:prstGeom>
          <a:solidFill>
            <a:srgbClr val="D8D8D8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1855200" y="2065129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initial results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 rot="10800000">
            <a:off x="1855200" y="1256548"/>
            <a:ext cx="6096000" cy="57553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1855200" y="1256431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CTB Workshop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1855200" y="1475602"/>
            <a:ext cx="6096000" cy="186600"/>
          </a:xfrm>
          <a:prstGeom prst="rect">
            <a:avLst/>
          </a:prstGeom>
          <a:solidFill>
            <a:srgbClr val="D8D8D8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1855200" y="1475602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 initial approach and gather feedback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645525" y="688217"/>
            <a:ext cx="728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645524" y="1288309"/>
            <a:ext cx="693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633960" y="1866225"/>
            <a:ext cx="961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July - Aug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645524" y="2449350"/>
            <a:ext cx="1209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645525" y="3042000"/>
            <a:ext cx="1551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 - Oct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650288" y="3603191"/>
            <a:ext cx="716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	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633960" y="4652498"/>
            <a:ext cx="834128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 rot="10800000">
            <a:off x="1855200" y="691920"/>
            <a:ext cx="6096000" cy="55665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1855200" y="905658"/>
            <a:ext cx="6096000" cy="18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Gather feedback and ensure consistency with the Board’s priorities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1855200" y="692773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Briefings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628" y="2427208"/>
            <a:ext cx="414393" cy="41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627" y="3601048"/>
            <a:ext cx="414393" cy="414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/>
          <p:nvPr/>
        </p:nvSpPr>
        <p:spPr>
          <a:xfrm rot="-5400000">
            <a:off x="7967089" y="2225547"/>
            <a:ext cx="393600" cy="19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8222400" y="2186598"/>
            <a:ext cx="97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are here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rot="10800000">
            <a:off x="1856400" y="4155856"/>
            <a:ext cx="6096000" cy="5754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1856400" y="4155739"/>
            <a:ext cx="609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Feedback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856400" y="4374910"/>
            <a:ext cx="6096000" cy="186600"/>
          </a:xfrm>
          <a:prstGeom prst="rect">
            <a:avLst/>
          </a:prstGeom>
          <a:solidFill>
            <a:srgbClr val="D8D8D8">
              <a:alpha val="89019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1856400" y="4374910"/>
            <a:ext cx="60960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13325" rIns="74675" bIns="1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additional revisions, if needed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651488" y="4165991"/>
            <a:ext cx="716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	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627" y="4624338"/>
            <a:ext cx="414393" cy="414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Next Steps 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 rot="5400000">
            <a:off x="7886764" y="4703098"/>
            <a:ext cx="414395" cy="25687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8192026" y="4468210"/>
            <a:ext cx="7809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 sz="12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831"/>
            <a:ext cx="8705771" cy="3343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VTrans Designated Points of 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127" y="3569489"/>
            <a:ext cx="520208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Bristol District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0313" y="4403660"/>
            <a:ext cx="606911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Richmond District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9871" y="2477848"/>
            <a:ext cx="826074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Fredericksburg District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7365" y="2115070"/>
            <a:ext cx="520208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Staunton District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0820" y="4394637"/>
            <a:ext cx="520208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Salem District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478" y="2604806"/>
            <a:ext cx="487279" cy="369332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Culpeper District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3262" y="4399720"/>
            <a:ext cx="605138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Lynchburg District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0756" y="3794539"/>
            <a:ext cx="520209" cy="369332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Hampton Roads District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3384" y="1407866"/>
            <a:ext cx="520208" cy="276999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err="1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NoVA</a:t>
            </a:r>
            <a:r>
              <a:rPr lang="en-US" sz="600" b="1" i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 District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6" y="1192004"/>
            <a:ext cx="3046555" cy="1336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56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CA18-D8CF-4565-B20E-69261C52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109DA-E0B8-45BE-A838-FC32FC76AD9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858000" y="4800600"/>
            <a:ext cx="2133675" cy="2738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00ECE-AE69-418C-844B-58829A0F24FE}"/>
              </a:ext>
            </a:extLst>
          </p:cNvPr>
          <p:cNvSpPr/>
          <p:nvPr/>
        </p:nvSpPr>
        <p:spPr>
          <a:xfrm>
            <a:off x="1759493" y="3309777"/>
            <a:ext cx="60649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Sign up for updates on the website (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www.VTrans.org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CB9CE-A39D-495E-98A8-9C98C1B6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8725" y="3211571"/>
            <a:ext cx="411480" cy="4114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7A2C05-1F5B-414D-9134-ACE98845DDAE}"/>
              </a:ext>
            </a:extLst>
          </p:cNvPr>
          <p:cNvCxnSpPr>
            <a:cxnSpLocks/>
          </p:cNvCxnSpPr>
          <p:nvPr/>
        </p:nvCxnSpPr>
        <p:spPr>
          <a:xfrm>
            <a:off x="1801724" y="3327747"/>
            <a:ext cx="132985" cy="226406"/>
          </a:xfrm>
          <a:prstGeom prst="straightConnector1">
            <a:avLst/>
          </a:prstGeom>
          <a:ln w="117475">
            <a:solidFill>
              <a:srgbClr val="FFFFFF"/>
            </a:solidFill>
            <a:headEnd type="stealt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1D1988-DAB5-49E2-A414-1C4D770DB7F8}"/>
              </a:ext>
            </a:extLst>
          </p:cNvPr>
          <p:cNvCxnSpPr>
            <a:cxnSpLocks/>
          </p:cNvCxnSpPr>
          <p:nvPr/>
        </p:nvCxnSpPr>
        <p:spPr>
          <a:xfrm>
            <a:off x="1832085" y="3377815"/>
            <a:ext cx="132985" cy="226406"/>
          </a:xfrm>
          <a:prstGeom prst="straightConnector1">
            <a:avLst/>
          </a:prstGeom>
          <a:ln w="82550">
            <a:solidFill>
              <a:schemeClr val="bg2"/>
            </a:solidFill>
            <a:headEnd type="stealt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EF28A5-A54F-4F9F-BEDC-5902FCD13D2B}"/>
              </a:ext>
            </a:extLst>
          </p:cNvPr>
          <p:cNvSpPr txBox="1"/>
          <p:nvPr/>
        </p:nvSpPr>
        <p:spPr>
          <a:xfrm>
            <a:off x="1013298" y="1007467"/>
            <a:ext cx="36195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OIPI Staff Contact Information:</a:t>
            </a:r>
          </a:p>
          <a:p>
            <a:endParaRPr lang="en-US" sz="10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E0E638-70D0-4AD9-AF1B-EDD007D17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1426"/>
              </p:ext>
            </p:extLst>
          </p:nvPr>
        </p:nvGraphicFramePr>
        <p:xfrm>
          <a:off x="1013298" y="1524535"/>
          <a:ext cx="7114702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1568">
                  <a:extLst>
                    <a:ext uri="{9D8B030D-6E8A-4147-A177-3AD203B41FA5}">
                      <a16:colId xmlns:a16="http://schemas.microsoft.com/office/drawing/2014/main" val="1319745449"/>
                    </a:ext>
                  </a:extLst>
                </a:gridCol>
                <a:gridCol w="1458011">
                  <a:extLst>
                    <a:ext uri="{9D8B030D-6E8A-4147-A177-3AD203B41FA5}">
                      <a16:colId xmlns:a16="http://schemas.microsoft.com/office/drawing/2014/main" val="2247396635"/>
                    </a:ext>
                  </a:extLst>
                </a:gridCol>
                <a:gridCol w="3285123">
                  <a:extLst>
                    <a:ext uri="{9D8B030D-6E8A-4147-A177-3AD203B41FA5}">
                      <a16:colId xmlns:a16="http://schemas.microsoft.com/office/drawing/2014/main" val="342764838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2046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Jitender Ramchandani</a:t>
                      </a:r>
                      <a:endParaRPr 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b="0" i="0" u="none" strike="noStrike" cap="none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804.786.0868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b="0" i="0" u="none" strike="noStrike" cap="none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Jitender.Ramchandani@oipi.Virginia.gov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934745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Katie Schwing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804.786.2362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Kathryn.Schwing@oipi.Virginia.gov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912104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 </a:t>
                      </a:r>
                      <a:r>
                        <a:rPr lang="en-US" sz="15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Wichman</a:t>
                      </a:r>
                      <a:endParaRPr 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b="0" i="0" u="none" strike="noStrike" cap="none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804.786.2366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500" b="0" i="0" u="none" strike="noStrike" cap="none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Chris.Wichman@oipi.Virginia.gov</a:t>
                      </a:r>
                      <a:endParaRPr lang="en-US" sz="15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083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body" idx="1"/>
          </p:nvPr>
        </p:nvSpPr>
        <p:spPr>
          <a:xfrm>
            <a:off x="0" y="2549387"/>
            <a:ext cx="9144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18703e5b7_1_15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5" name="Google Shape;125;g918703e5b7_1_15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6" name="Google Shape;126;g918703e5b7_1_15"/>
          <p:cNvSpPr txBox="1">
            <a:spLocks noGrp="1"/>
          </p:cNvSpPr>
          <p:nvPr>
            <p:ph type="body" idx="1"/>
          </p:nvPr>
        </p:nvSpPr>
        <p:spPr>
          <a:xfrm>
            <a:off x="617225" y="754378"/>
            <a:ext cx="80784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Background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Prioritization of the 2019 Mid-term Needs</a:t>
            </a:r>
            <a:endParaRPr sz="16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/>
              <a:t>Context and Significance</a:t>
            </a:r>
            <a:endParaRPr sz="16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/>
              <a:t>Steps</a:t>
            </a:r>
            <a:endParaRPr sz="16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 smtClean="0"/>
              <a:t>Next Steps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8703e5b7_1_8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32" name="Google Shape;132;g918703e5b7_1_8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3" name="Google Shape;133;g918703e5b7_1_8"/>
          <p:cNvSpPr txBox="1">
            <a:spLocks noGrp="1"/>
          </p:cNvSpPr>
          <p:nvPr>
            <p:ph type="body" idx="1"/>
          </p:nvPr>
        </p:nvSpPr>
        <p:spPr>
          <a:xfrm>
            <a:off x="617225" y="754375"/>
            <a:ext cx="80784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The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Commonwealth Transportation Board (CTB)</a:t>
            </a:r>
            <a:r>
              <a:rPr lang="en-US" sz="1600"/>
              <a:t>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accepted</a:t>
            </a:r>
            <a:r>
              <a:rPr lang="en-US" sz="1600"/>
              <a:t> the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2019 Mid-term Transportation Needs</a:t>
            </a:r>
            <a:r>
              <a:rPr lang="en-US" sz="1600"/>
              <a:t> in January, 2020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At that time, the CTB also directed the Office of Intermodal Planning and Investment to Prioritize the 2019 Mid-term Transportation Needs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4" name="Google Shape;134;g918703e5b7_1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225" y="2318000"/>
            <a:ext cx="4982200" cy="23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c8d49bc0_0_33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Background</a:t>
            </a:r>
            <a:endParaRPr sz="1400" i="1"/>
          </a:p>
        </p:txBody>
      </p:sp>
      <p:graphicFrame>
        <p:nvGraphicFramePr>
          <p:cNvPr id="140" name="Google Shape;140;g90c8d49bc0_0_33"/>
          <p:cNvGraphicFramePr/>
          <p:nvPr/>
        </p:nvGraphicFramePr>
        <p:xfrm>
          <a:off x="411256" y="1689077"/>
          <a:ext cx="8321500" cy="2414016"/>
        </p:xfrm>
        <a:graphic>
          <a:graphicData uri="http://schemas.openxmlformats.org/drawingml/2006/table">
            <a:tbl>
              <a:tblPr firstRow="1" bandRow="1">
                <a:noFill/>
                <a:tableStyleId>{298DD4EF-7BC5-48EC-B403-41A7EA45AC90}</a:tableStyleId>
              </a:tblPr>
              <a:tblGrid>
                <a:gridCol w="10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Mid-Term Needs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>
                    <a:solidFill>
                      <a:srgbClr val="0029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Long-Term Needs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>
                    <a:solidFill>
                      <a:srgbClr val="0029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 Horizon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7 - 10 years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– 25 years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457200" marR="0" lvl="3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 SMART SCALE applications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Prioritize VDOT Revenue Sharing applications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Forms the basis of VTrans Multimodal Project Study Pipeline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 policy to prepare for gradual and systematic change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Board Action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Adopted in January 2020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Char char="●"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Requested in 2021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Google Shape;141;g90c8d49bc0_0_33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2" name="Google Shape;142;g90c8d49bc0_0_33"/>
          <p:cNvSpPr txBox="1">
            <a:spLocks noGrp="1"/>
          </p:cNvSpPr>
          <p:nvPr>
            <p:ph type="body" idx="1"/>
          </p:nvPr>
        </p:nvSpPr>
        <p:spPr>
          <a:xfrm>
            <a:off x="617225" y="754375"/>
            <a:ext cx="80784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In VTrans, needs are identified for two planning horizons.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Mid-term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Long-term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0c8d49bc0_0_93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Context and Significance</a:t>
            </a:r>
            <a:endParaRPr/>
          </a:p>
        </p:txBody>
      </p:sp>
      <p:sp>
        <p:nvSpPr>
          <p:cNvPr id="148" name="Google Shape;148;g90c8d49bc0_0_93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9" name="Google Shape;149;g90c8d49bc0_0_93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78400" cy="3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Based on the CTB’s direction, the Prioritized Mid-term Needs may be used to: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Inform state-level planning and project development processes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Develop of policies related to transportation programs and activities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Inform other programmatic or planning related functions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Finally, local and regional planning agencies may utilize the prioritized Needs to inform local and regional planning efforts.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617220" y="754380"/>
            <a:ext cx="8078400" cy="238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US" sz="1600" b="1"/>
              <a:t>VTrans Multimodal Project Study Pipeline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–"/>
            </a:pPr>
            <a:r>
              <a:rPr lang="en-US" sz="1400"/>
              <a:t>In January 2020, the Board directed OIPI to prioritize the identified 2019 Mid-term Needs 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–"/>
            </a:pPr>
            <a:r>
              <a:rPr lang="en-US" sz="1400"/>
              <a:t>In May 2020, Deputy Secretary Donohue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presented</a:t>
            </a:r>
            <a:r>
              <a:rPr lang="en-US" sz="1400"/>
              <a:t> the following overarching approach: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400"/>
          </a:p>
          <a:p>
            <a:pPr marL="45720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US" sz="1600" b="1"/>
              <a:t>Significance of This Work</a:t>
            </a:r>
            <a:endParaRPr/>
          </a:p>
          <a:p>
            <a: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–"/>
            </a:pPr>
            <a:r>
              <a:rPr lang="en-US" sz="1400"/>
              <a:t>This works informs VDOT and DRPT investments for various types of studies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59055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1500"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628650" y="133350"/>
            <a:ext cx="78867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Prioritization of VTrans Mid-term Needs  I  Context and Significance</a:t>
            </a:r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956162" y="1741803"/>
            <a:ext cx="7685029" cy="1279930"/>
            <a:chOff x="1266747" y="2529203"/>
            <a:chExt cx="7110501" cy="1279930"/>
          </a:xfrm>
        </p:grpSpPr>
        <p:grpSp>
          <p:nvGrpSpPr>
            <p:cNvPr id="158" name="Google Shape;158;p8"/>
            <p:cNvGrpSpPr/>
            <p:nvPr/>
          </p:nvGrpSpPr>
          <p:grpSpPr>
            <a:xfrm>
              <a:off x="1266747" y="2529203"/>
              <a:ext cx="7110501" cy="966792"/>
              <a:chOff x="6272" y="306703"/>
              <a:chExt cx="7110501" cy="966792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6272" y="326703"/>
                <a:ext cx="1874776" cy="94679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 txBox="1"/>
              <p:nvPr/>
            </p:nvSpPr>
            <p:spPr>
              <a:xfrm>
                <a:off x="479668" y="326703"/>
                <a:ext cx="927984" cy="946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000" tIns="16000" rIns="16000" bIns="16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Prioritize Mid-Term Needs</a:t>
                </a:r>
                <a:endParaRPr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693571" y="362167"/>
                <a:ext cx="2062253" cy="87586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 txBox="1"/>
              <p:nvPr/>
            </p:nvSpPr>
            <p:spPr>
              <a:xfrm>
                <a:off x="2131504" y="362167"/>
                <a:ext cx="1186388" cy="875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000" tIns="16000" rIns="16000" bIns="16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Identify locations for further evaluation</a:t>
                </a:r>
                <a:endParaRPr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3568347" y="362167"/>
                <a:ext cx="1874776" cy="87586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 txBox="1"/>
              <p:nvPr/>
            </p:nvSpPr>
            <p:spPr>
              <a:xfrm>
                <a:off x="4006280" y="362167"/>
                <a:ext cx="998911" cy="875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000" tIns="16000" rIns="16000" bIns="16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 solutions</a:t>
                </a:r>
                <a:endParaRPr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5241997" y="306703"/>
                <a:ext cx="1874776" cy="94679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 txBox="1"/>
              <p:nvPr/>
            </p:nvSpPr>
            <p:spPr>
              <a:xfrm>
                <a:off x="5715393" y="306703"/>
                <a:ext cx="927984" cy="946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000" tIns="16000" rIns="16000" bIns="16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Inform VDOT, DRPT Programs, incl. SMART Scale</a:t>
                </a:r>
                <a:endParaRPr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8"/>
            <p:cNvSpPr/>
            <p:nvPr/>
          </p:nvSpPr>
          <p:spPr>
            <a:xfrm>
              <a:off x="1828800" y="3504333"/>
              <a:ext cx="3937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628650" y="133351"/>
            <a:ext cx="7886700" cy="3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Steps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649046" y="610871"/>
            <a:ext cx="1184478" cy="1024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Geographical Levels of Prioritization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1833525" y="556525"/>
            <a:ext cx="7310400" cy="10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criteria for aggregating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 Categories: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Commonwealth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Needs along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Corridors of Statewide Significance (CoSS)</a:t>
            </a:r>
            <a:r>
              <a:rPr lang="en-US" sz="1200" b="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Travel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Markets (on COSS)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within the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Networks (RN)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UDA (IEDA Access)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Travel Markets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6" name="Google Shape;17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7399"/>
            <a:ext cx="39814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500" y="1880939"/>
            <a:ext cx="398145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 txBox="1"/>
          <p:nvPr/>
        </p:nvSpPr>
        <p:spPr>
          <a:xfrm>
            <a:off x="552800" y="3821575"/>
            <a:ext cx="31485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Statewide Prioritization (along COSS)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5127650" y="3821575"/>
            <a:ext cx="31485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649046" y="61087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Geographical Levels of Prioritization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1833524" y="1702723"/>
            <a:ext cx="1184478" cy="1027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Prioritize </a:t>
            </a:r>
            <a:r>
              <a:rPr lang="en-US" sz="1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3101194" y="1762633"/>
            <a:ext cx="57660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priorities within each VTrans Need Category: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1: Severity of the Need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2: Number of Users Affected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628650" y="133351"/>
            <a:ext cx="7886700" cy="3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Steps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1833525" y="556525"/>
            <a:ext cx="73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criteria for aggregating </a:t>
            </a:r>
            <a:r>
              <a:rPr lang="en-US" sz="1100" b="1" dirty="0" err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Need Categories:</a:t>
            </a:r>
            <a:endParaRPr sz="12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Commonwealth </a:t>
            </a: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Needs along </a:t>
            </a:r>
            <a:r>
              <a:rPr lang="en-US" sz="1200" b="0" i="0" u="sng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Corridors of Statewide Significance (CoSS)</a:t>
            </a:r>
            <a:r>
              <a:rPr lang="en-US" sz="1200" b="0" i="0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</a:t>
            </a:r>
            <a:r>
              <a:rPr lang="en-US" sz="12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Markets (on COSS)</a:t>
            </a:r>
            <a:endParaRPr dirty="0">
              <a:solidFill>
                <a:srgbClr val="B7B7B7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Needs within the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Regional Networks (RN)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UDA (IEDA Access)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Markets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/>
          <p:nvPr/>
        </p:nvSpPr>
        <p:spPr>
          <a:xfrm>
            <a:off x="649046" y="610871"/>
            <a:ext cx="1184478" cy="10241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Geographical Levels of Prioritization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1833524" y="1702723"/>
            <a:ext cx="1184478" cy="102775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Prioritize </a:t>
            </a:r>
            <a:r>
              <a:rPr lang="en-US" sz="1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998734" y="2798201"/>
            <a:ext cx="1184478" cy="1024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Weigh and Aggregate Needs </a:t>
            </a:r>
            <a:r>
              <a:rPr lang="en-US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Needs Categories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4140062" y="2863231"/>
            <a:ext cx="475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weightings to each VTrans Need Category Priority from Step 2 and aggregate to establish Commonwealth and District Priority Locations​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628650" y="133351"/>
            <a:ext cx="7886700" cy="3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Prioritization of VTrans Mid-term Needs  I  Steps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6858000" y="48006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1833525" y="556525"/>
            <a:ext cx="73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Establish criteria for aggregating </a:t>
            </a:r>
            <a:r>
              <a:rPr lang="en-US" sz="1100" b="1" dirty="0" err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VTrans</a:t>
            </a:r>
            <a:r>
              <a:rPr lang="en-US" sz="11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Need Categories:</a:t>
            </a:r>
            <a:endParaRPr sz="12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Commonwealth </a:t>
            </a: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Needs along </a:t>
            </a:r>
            <a:r>
              <a:rPr lang="en-US" sz="1200" b="0" i="0" u="sng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Corridors of Statewide Significance (CoSS)</a:t>
            </a:r>
            <a:r>
              <a:rPr lang="en-US" sz="1200" b="0" i="0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</a:t>
            </a:r>
            <a:r>
              <a:rPr lang="en-US" sz="1200" dirty="0" smtClean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Markets (on COSS)</a:t>
            </a:r>
            <a:endParaRPr dirty="0">
              <a:solidFill>
                <a:srgbClr val="B7B7B7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District Prioritization</a:t>
            </a:r>
            <a:r>
              <a:rPr lang="en-US" sz="1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Needs within the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Regional Networks (RN)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UDA (IEDA Access)</a:t>
            </a:r>
            <a:r>
              <a:rPr lang="en-US" sz="12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Travel Markets</a:t>
            </a:r>
            <a:r>
              <a:rPr lang="en-US" sz="11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B7B7B7"/>
              </a:solidFill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3101194" y="1762633"/>
            <a:ext cx="57660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Establish priorities within each VTrans Need Category:</a:t>
            </a:r>
            <a:endParaRPr sz="11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Criteria 1: Severity of the Need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Criteria 2: Number of Users Affected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1046</Words>
  <Application>Microsoft Office PowerPoint</Application>
  <PresentationFormat>On-screen Show (16:9)</PresentationFormat>
  <Paragraphs>186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Noto Sans Symbols</vt:lpstr>
      <vt:lpstr>Simple Light</vt:lpstr>
      <vt:lpstr>Office Theme</vt:lpstr>
      <vt:lpstr>Vtrans: Approach to Prioritizing the Mid-term Transportation Needs</vt:lpstr>
      <vt:lpstr>Agenda</vt:lpstr>
      <vt:lpstr>Background</vt:lpstr>
      <vt:lpstr>Background</vt:lpstr>
      <vt:lpstr>Prioritization of VTrans Mid-term Needs  I  Context and Significance</vt:lpstr>
      <vt:lpstr>Prioritization of VTrans Mid-term Needs  I  Context and Significance</vt:lpstr>
      <vt:lpstr>Prioritization of VTrans Mid-term Needs  I  Steps</vt:lpstr>
      <vt:lpstr>Prioritization of VTrans Mid-term Needs  I  Steps</vt:lpstr>
      <vt:lpstr>Prioritization of VTrans Mid-term Needs  I  Steps</vt:lpstr>
      <vt:lpstr>Prioritization of VTrans Mid-term Needs  I  Steps</vt:lpstr>
      <vt:lpstr>Prioritization of VTrans Mid-term Needs  I  Steps</vt:lpstr>
      <vt:lpstr>Prioritization of VTrans Mid-term Needs  I  Next Steps </vt:lpstr>
      <vt:lpstr>VTrans Designated Points of Contact</vt:lpstr>
      <vt:lpstr>Questions/Discussion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Vtrans: Approach to Prioritizing the Mid-term Transportation Needs</dc:title>
  <dc:creator>Neha</dc:creator>
  <cp:lastModifiedBy>Wichman, Chris (VDOT)</cp:lastModifiedBy>
  <cp:revision>11</cp:revision>
  <dcterms:modified xsi:type="dcterms:W3CDTF">2020-09-08T11:39:58Z</dcterms:modified>
</cp:coreProperties>
</file>