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5695-5651-1DCC-6552-36EFCDDD1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2E6D5-2E57-77FC-6FF3-4435FDB52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C8435-AEC1-F8CA-295E-A7580AFD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3F1E-D287-B43A-A285-5C7483AB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39170-2B17-F45E-5D58-95511F59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1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75DD-35C4-79F9-F229-60A094D2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B3AE0-5AC2-9C25-B2E5-A8464006F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91E9F-F4D5-2C0E-A481-7C6C9BF8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A7BA-DE6B-4130-D684-5CD8E8A7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15CA7-989F-EA9C-545A-E1C39832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766D5-A356-336D-01B4-D5FF22F4D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54776-C0C0-2019-90A5-3AFBC052F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D2560-3D57-3FB2-3F05-329A1E1B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26028-C424-13E2-1045-938F3568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8A129-5135-2AF3-50CF-259A8277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3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FB21-202E-0E7A-DF18-AC5816BF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AE8A1-A552-76C6-7A15-09C45184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1ED0A-8862-A8EC-35D4-E577DA9B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DB9A1-3C14-A9A7-DF46-E13D46AE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81FF1-480B-A944-7AD0-E9755233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9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704C-3892-2763-3EDA-8B2079C8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9284-66F5-B191-CFE0-F0876470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C68DC-060C-1D82-A5AD-CE22913F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73EC9-D3C7-688D-A2DA-C21B73B7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65048-0265-2915-7E77-BFF46FB0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2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F3D1-78ED-0A49-BC1A-1E3FD00A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E46C5-7298-E802-6107-0F986A745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E8C39-A205-50B9-73D3-BBC7C894A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EEDD9-56CB-D271-36C7-D57F187A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C4BC2-1F89-7074-DDB2-1E729462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8C463-8633-D24A-95E6-09A4741B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1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C0C4-83EC-C723-9C26-060B7D73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13372-5069-9E51-4909-D57DA9845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DA546-55A9-71B0-9D33-DA46CC5EF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B9330-0604-30BD-CCDE-7CB6BC218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F138B-B5CC-C845-91A6-84EDAA16A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7BE60-AA4A-9E74-A040-BA507C42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61ED9-21CE-C665-013B-70A5AEAE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C6A5A-54D1-62CF-222C-A216979E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E8B9-2405-7D1D-CF2F-A03765E8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233C8-299B-17B6-E8F9-A8806746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4829B-8600-33C6-094D-FACC693B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066F3-72E3-24B5-AAE0-B755091A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DB2E5-55A2-292B-AC16-B0ADEAEB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F7137-BFAF-E6C9-DE92-57C9653F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EA8A0-2B17-CA95-D53F-DBFD8D5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6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92C8-E54A-4604-22DE-21D63E90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E68A-52D5-23BA-2FA4-AAD34330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E1E5C-01AC-DE8E-2DEC-EB8A1974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DA94A-EE03-6EC7-A088-CDEA9DB8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87556-6F92-C451-7739-EF6D06AF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460C8-A8EF-4811-234E-1CF721D7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6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4593-90B3-1C2C-74AE-C9FEB369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B2C38F-D5D7-1AA0-713A-A701A8392D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6D824-66BD-4E38-CE70-17414C3F4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388D7-0F27-8318-349F-7153FB87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DD8EF-88E1-4EF9-7DBF-DFF7DC92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05BAE-B19F-1AE8-CBB5-1411FC8E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A1EA0-AA55-8D96-88AF-D4F14714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BECCB-2208-6211-90C1-5A9C7AAE8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B2766-91FD-E071-C88D-5706CAEA0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13A44-4AE1-4495-89EA-D36E4D96BCA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4AA1D-0743-8B26-C05F-A71D03FDB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F97F0-BF29-5816-F454-B509A139C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1296D2-09F2-4FA0-B829-0041E62F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brian.moore@vsp.virgini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2077E-5BB6-EF64-897E-1D0783F9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Drugs Affecting the RVA Region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A058A-C40D-AF8F-DAF6-C94617424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528458"/>
            <a:ext cx="6387155" cy="1804900"/>
          </a:xfrm>
        </p:spPr>
        <p:txBody>
          <a:bodyPr anchor="ctr">
            <a:normAutofit/>
          </a:bodyPr>
          <a:lstStyle/>
          <a:p>
            <a:pPr algn="l"/>
            <a:r>
              <a:rPr lang="en-US" b="1">
                <a:solidFill>
                  <a:srgbClr val="FFFFFF"/>
                </a:solidFill>
              </a:rPr>
              <a:t>Senior Special Agent Brian C. Moore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Virginia State Police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Bureau of Criminal Investigation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Drug Enforcement Section - Richmond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 descr="A silhouette of a city&#10;&#10;Description automatically generated">
            <a:extLst>
              <a:ext uri="{FF2B5EF4-FFF2-40B4-BE49-F238E27FC236}">
                <a16:creationId xmlns:a16="http://schemas.microsoft.com/office/drawing/2014/main" id="{E42B035F-D96B-98C8-652D-FB212187B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-1"/>
            <a:ext cx="12192007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4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539D-D141-1A36-650C-3AC2E088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Cocaine </a:t>
            </a:r>
            <a:r>
              <a:rPr lang="en-US" b="1" dirty="0"/>
              <a:t>REGIONALLY </a:t>
            </a:r>
            <a:r>
              <a:rPr lang="en-US" dirty="0"/>
              <a:t>(2018)</a:t>
            </a:r>
          </a:p>
        </p:txBody>
      </p:sp>
      <p:pic>
        <p:nvPicPr>
          <p:cNvPr id="5" name="Content Placeholder 4" descr="A map of the state of virginia&#10;&#10;Description automatically generated">
            <a:extLst>
              <a:ext uri="{FF2B5EF4-FFF2-40B4-BE49-F238E27FC236}">
                <a16:creationId xmlns:a16="http://schemas.microsoft.com/office/drawing/2014/main" id="{A965FE27-A088-FF91-8408-E0D502FAC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4" y="1883229"/>
            <a:ext cx="9089572" cy="3295990"/>
          </a:xfrm>
        </p:spPr>
      </p:pic>
      <p:pic>
        <p:nvPicPr>
          <p:cNvPr id="7" name="Picture 6" descr="A blue square with black text&#10;&#10;Description automatically generated">
            <a:extLst>
              <a:ext uri="{FF2B5EF4-FFF2-40B4-BE49-F238E27FC236}">
                <a16:creationId xmlns:a16="http://schemas.microsoft.com/office/drawing/2014/main" id="{010FECDB-2F23-E5C2-E599-D4CA7042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71760"/>
            <a:ext cx="8850086" cy="10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3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05F7-79E8-063B-81C0-DA796B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Cocaine </a:t>
            </a:r>
            <a:r>
              <a:rPr lang="en-US" b="1" dirty="0"/>
              <a:t>REGIONALLY </a:t>
            </a:r>
            <a:r>
              <a:rPr lang="en-US" dirty="0"/>
              <a:t>(2023)</a:t>
            </a:r>
          </a:p>
        </p:txBody>
      </p:sp>
      <p:pic>
        <p:nvPicPr>
          <p:cNvPr id="5" name="Content Placeholder 4" descr="A map of the state of virginia&#10;&#10;Description automatically generated">
            <a:extLst>
              <a:ext uri="{FF2B5EF4-FFF2-40B4-BE49-F238E27FC236}">
                <a16:creationId xmlns:a16="http://schemas.microsoft.com/office/drawing/2014/main" id="{990FA069-5B56-C1AA-F728-E7C1F09F5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1690687"/>
            <a:ext cx="9198429" cy="3675969"/>
          </a:xfrm>
        </p:spPr>
      </p:pic>
      <p:pic>
        <p:nvPicPr>
          <p:cNvPr id="7" name="Picture 6" descr="A blue square with black text&#10;&#10;Description automatically generated">
            <a:extLst>
              <a:ext uri="{FF2B5EF4-FFF2-40B4-BE49-F238E27FC236}">
                <a16:creationId xmlns:a16="http://schemas.microsoft.com/office/drawing/2014/main" id="{3212CD86-3418-600E-069E-43D91437D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57" y="5511347"/>
            <a:ext cx="8153400" cy="9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6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E2920-FAF7-00F5-C47E-26F28FC22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800" dirty="0"/>
              <a:t>Illicit Synthetic Opioids in </a:t>
            </a:r>
            <a:r>
              <a:rPr lang="en-US" sz="3800" b="1" dirty="0"/>
              <a:t>VIRGINIA </a:t>
            </a:r>
            <a:r>
              <a:rPr lang="en-US" sz="3800" dirty="0"/>
              <a:t>(10 Years)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A2F0-6FF1-874E-2EA0-E638CDFF9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r>
              <a:rPr lang="en-US" sz="2200" dirty="0"/>
              <a:t>Most frequently submitted in opioid drug category</a:t>
            </a:r>
          </a:p>
          <a:p>
            <a:pPr lvl="1"/>
            <a:r>
              <a:rPr lang="en-US" sz="2200" dirty="0"/>
              <a:t>Surpassed heroin AND prescription opioids</a:t>
            </a:r>
          </a:p>
          <a:p>
            <a:r>
              <a:rPr lang="en-US" sz="2200" b="1" dirty="0"/>
              <a:t>18% </a:t>
            </a:r>
            <a:r>
              <a:rPr lang="en-US" sz="2200" dirty="0"/>
              <a:t>of all drug submissions to DFS</a:t>
            </a:r>
          </a:p>
          <a:p>
            <a:r>
              <a:rPr lang="en-US" sz="2200" dirty="0"/>
              <a:t>Most common in this category is Fentanyl</a:t>
            </a:r>
          </a:p>
          <a:p>
            <a:r>
              <a:rPr lang="en-US" sz="2200" dirty="0"/>
              <a:t>Fentanyl is used as a mixing agent for most drugs</a:t>
            </a:r>
          </a:p>
          <a:p>
            <a:pPr lvl="1"/>
            <a:r>
              <a:rPr lang="en-US" sz="1800" dirty="0"/>
              <a:t>Mixing Xylazine with Fentanyl </a:t>
            </a:r>
          </a:p>
          <a:p>
            <a:pPr lvl="2"/>
            <a:r>
              <a:rPr lang="en-US" sz="1400" dirty="0"/>
              <a:t>Xylazine is becoming more popular </a:t>
            </a:r>
          </a:p>
          <a:p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A61AD0-AE04-E76D-AA19-93753E44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027054"/>
            <a:ext cx="5458968" cy="48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5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ACCA-8433-A704-A7F4-5986E051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Illicit Synthetic Opioids </a:t>
            </a:r>
            <a:r>
              <a:rPr lang="en-US" b="1" dirty="0"/>
              <a:t>REGIONALLY</a:t>
            </a:r>
            <a:r>
              <a:rPr lang="en-US" dirty="0"/>
              <a:t> (2013) </a:t>
            </a:r>
          </a:p>
        </p:txBody>
      </p:sp>
      <p:pic>
        <p:nvPicPr>
          <p:cNvPr id="5" name="Content Placeholder 4" descr="A map of the state of virginia&#10;&#10;Description automatically generated">
            <a:extLst>
              <a:ext uri="{FF2B5EF4-FFF2-40B4-BE49-F238E27FC236}">
                <a16:creationId xmlns:a16="http://schemas.microsoft.com/office/drawing/2014/main" id="{EAA59783-FDED-EA2D-2FF2-649B97224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1959429"/>
            <a:ext cx="9198429" cy="3581400"/>
          </a:xfrm>
        </p:spPr>
      </p:pic>
      <p:pic>
        <p:nvPicPr>
          <p:cNvPr id="7" name="Picture 6" descr="A blue square with black text&#10;&#10;Description automatically generated">
            <a:extLst>
              <a:ext uri="{FF2B5EF4-FFF2-40B4-BE49-F238E27FC236}">
                <a16:creationId xmlns:a16="http://schemas.microsoft.com/office/drawing/2014/main" id="{1531C142-1056-D465-7B06-96CDF10F7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573486"/>
            <a:ext cx="8599713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5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D055-C453-E2F2-3893-FF525225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Illicit Synthetic Opioids </a:t>
            </a:r>
            <a:r>
              <a:rPr lang="en-US" b="1" dirty="0"/>
              <a:t>REGIONALLY</a:t>
            </a:r>
            <a:r>
              <a:rPr lang="en-US" dirty="0"/>
              <a:t> (2018) </a:t>
            </a:r>
          </a:p>
        </p:txBody>
      </p:sp>
      <p:pic>
        <p:nvPicPr>
          <p:cNvPr id="7" name="Content Placeholder 6" descr="A map of the state of virginia&#10;&#10;Description automatically generated">
            <a:extLst>
              <a:ext uri="{FF2B5EF4-FFF2-40B4-BE49-F238E27FC236}">
                <a16:creationId xmlns:a16="http://schemas.microsoft.com/office/drawing/2014/main" id="{877B57A9-53DA-D607-E40E-9E5D630B2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861457"/>
            <a:ext cx="9350829" cy="3679372"/>
          </a:xfrm>
        </p:spPr>
      </p:pic>
      <p:pic>
        <p:nvPicPr>
          <p:cNvPr id="9" name="Picture 8" descr="A blue square with black text&#10;&#10;Description automatically generated">
            <a:extLst>
              <a:ext uri="{FF2B5EF4-FFF2-40B4-BE49-F238E27FC236}">
                <a16:creationId xmlns:a16="http://schemas.microsoft.com/office/drawing/2014/main" id="{88BC3FAB-AD1C-5311-E016-892EE50EB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0" y="5540829"/>
            <a:ext cx="8577943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3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D059-08EB-4293-D933-B0D81429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Illicit Synthetic Opioids REGIONALLY (2023) </a:t>
            </a:r>
          </a:p>
        </p:txBody>
      </p:sp>
      <p:pic>
        <p:nvPicPr>
          <p:cNvPr id="5" name="Content Placeholder 4" descr="A map of the state of virginia&#10;&#10;Description automatically generated">
            <a:extLst>
              <a:ext uri="{FF2B5EF4-FFF2-40B4-BE49-F238E27FC236}">
                <a16:creationId xmlns:a16="http://schemas.microsoft.com/office/drawing/2014/main" id="{751157A4-59BA-474C-D260-B34A91227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1690688"/>
            <a:ext cx="9884228" cy="3795712"/>
          </a:xfrm>
        </p:spPr>
      </p:pic>
      <p:pic>
        <p:nvPicPr>
          <p:cNvPr id="7" name="Picture 6" descr="A blue square with black text&#10;&#10;Description automatically generated">
            <a:extLst>
              <a:ext uri="{FF2B5EF4-FFF2-40B4-BE49-F238E27FC236}">
                <a16:creationId xmlns:a16="http://schemas.microsoft.com/office/drawing/2014/main" id="{EBFA677A-BC93-25C5-08FF-97859BCA8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3" y="5486400"/>
            <a:ext cx="8948058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9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A2C3-9F44-ACF4-0A00-462394D8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“take home” points: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0BC76-1631-4038-6DDF-59885C5C7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one can kill</a:t>
            </a:r>
          </a:p>
          <a:p>
            <a:pPr lvl="1"/>
            <a:r>
              <a:rPr lang="en-US" dirty="0"/>
              <a:t>Fentanyl is in EVERYTHING</a:t>
            </a:r>
          </a:p>
          <a:p>
            <a:pPr lvl="1"/>
            <a:r>
              <a:rPr lang="en-US" dirty="0"/>
              <a:t>What you think you are buying may NOT be what your are buying</a:t>
            </a:r>
          </a:p>
          <a:p>
            <a:r>
              <a:rPr lang="en-US" dirty="0" err="1"/>
              <a:t>Naloxne</a:t>
            </a:r>
            <a:r>
              <a:rPr lang="en-US" dirty="0"/>
              <a:t> (Narcan) saves lives</a:t>
            </a:r>
          </a:p>
          <a:p>
            <a:pPr lvl="1"/>
            <a:r>
              <a:rPr lang="en-US" dirty="0"/>
              <a:t>Where (or do) you provide access to it?</a:t>
            </a:r>
          </a:p>
          <a:p>
            <a:r>
              <a:rPr lang="en-US" dirty="0"/>
              <a:t>The “war on drugs” is won ONE person at a time</a:t>
            </a:r>
          </a:p>
          <a:p>
            <a:pPr lvl="1"/>
            <a:r>
              <a:rPr lang="en-US" dirty="0"/>
              <a:t>If you see something, say something</a:t>
            </a:r>
          </a:p>
          <a:p>
            <a:r>
              <a:rPr lang="en-US" dirty="0"/>
              <a:t>Drug addiction does not discriminate</a:t>
            </a:r>
          </a:p>
          <a:p>
            <a:pPr lvl="1"/>
            <a:r>
              <a:rPr lang="en-US" dirty="0"/>
              <a:t>Personalize the battle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3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20BF-8E15-EAFC-944B-DA49709B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drug overdose rates Q1-Q2 (2024)</a:t>
            </a:r>
          </a:p>
        </p:txBody>
      </p:sp>
      <p:pic>
        <p:nvPicPr>
          <p:cNvPr id="5" name="Content Placeholder 4" descr="A map of the state of virginia&#10;&#10;Description automatically generated">
            <a:extLst>
              <a:ext uri="{FF2B5EF4-FFF2-40B4-BE49-F238E27FC236}">
                <a16:creationId xmlns:a16="http://schemas.microsoft.com/office/drawing/2014/main" id="{33F3DA8E-9451-AB43-8450-67EB3C093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1491343"/>
            <a:ext cx="10297886" cy="4778828"/>
          </a:xfrm>
        </p:spPr>
      </p:pic>
    </p:spTree>
    <p:extLst>
      <p:ext uri="{BB962C8B-B14F-4D97-AF65-F5344CB8AC3E}">
        <p14:creationId xmlns:p14="http://schemas.microsoft.com/office/powerpoint/2010/main" val="281541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210C8-C523-0EE1-9EAB-5452190D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Questions?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3F3D9-05C5-1BF1-7ED9-C75745BF7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Senior Special Agent Brian C. Moore</a:t>
            </a:r>
          </a:p>
          <a:p>
            <a:r>
              <a:rPr lang="en-US" sz="2200">
                <a:hlinkClick r:id="rId2"/>
              </a:rPr>
              <a:t>brian.moore@vsp.virginia.gov</a:t>
            </a:r>
            <a:endParaRPr lang="en-US" sz="2200"/>
          </a:p>
          <a:p>
            <a:r>
              <a:rPr lang="en-US" sz="2200"/>
              <a:t>(804) 385-0808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FD82D-0C21-2CF6-0B66-70E9A7DD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81" r="1" b="2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616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759C6-16EC-FF21-A2C1-C6BFB2FF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Who Am I?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91CFC-F008-7D6D-475D-68FCB13C2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Senior Special Agent Brian C. Moore</a:t>
            </a:r>
          </a:p>
          <a:p>
            <a:r>
              <a:rPr lang="en-US" sz="2200" dirty="0"/>
              <a:t>May 10, 2000 – Present</a:t>
            </a:r>
          </a:p>
          <a:p>
            <a:pPr lvl="1"/>
            <a:r>
              <a:rPr lang="en-US" sz="2200" dirty="0"/>
              <a:t>Trooper: 2000 – 2006</a:t>
            </a:r>
          </a:p>
          <a:p>
            <a:pPr lvl="2"/>
            <a:r>
              <a:rPr lang="en-US" sz="2200" dirty="0"/>
              <a:t>Sussex and Surry Counties</a:t>
            </a:r>
          </a:p>
          <a:p>
            <a:pPr lvl="2"/>
            <a:r>
              <a:rPr lang="en-US" sz="2200" dirty="0"/>
              <a:t>K-9 handler 2002 – 2006</a:t>
            </a:r>
          </a:p>
          <a:p>
            <a:pPr lvl="1"/>
            <a:r>
              <a:rPr lang="en-US" sz="2200" dirty="0"/>
              <a:t>Special Agent:  November 2006 – Present</a:t>
            </a:r>
          </a:p>
          <a:p>
            <a:pPr lvl="2"/>
            <a:r>
              <a:rPr lang="en-US" sz="2200" dirty="0"/>
              <a:t>Chesapeake (Division 5):  2006 – August 2013</a:t>
            </a:r>
          </a:p>
          <a:p>
            <a:pPr lvl="2"/>
            <a:r>
              <a:rPr lang="en-US" sz="2200" dirty="0"/>
              <a:t>Richmond (Division 1):  August 2013 - present</a:t>
            </a:r>
          </a:p>
          <a:p>
            <a:pPr lvl="2"/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208CC-C323-17BD-9DE1-5BA5A3E27B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" r="-1" b="-1"/>
          <a:stretch/>
        </p:blipFill>
        <p:spPr>
          <a:xfrm>
            <a:off x="7675658" y="2093976"/>
            <a:ext cx="3941064" cy="37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3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5B521-2A90-B2E8-3111-4019E4DC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3000"/>
              <a:t>Availability of Drugs in </a:t>
            </a:r>
            <a:r>
              <a:rPr lang="en-US" sz="3000" b="1"/>
              <a:t>Virginia</a:t>
            </a:r>
            <a:r>
              <a:rPr lang="en-US" sz="3000"/>
              <a:t> (2023)	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F728-8F1F-9011-9FF3-7B437335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000"/>
              <a:t>Most common substances identified:</a:t>
            </a:r>
          </a:p>
          <a:p>
            <a:pPr lvl="1"/>
            <a:r>
              <a:rPr lang="en-US" sz="2000"/>
              <a:t>Methamphetamine</a:t>
            </a:r>
          </a:p>
          <a:p>
            <a:pPr lvl="1"/>
            <a:r>
              <a:rPr lang="en-US" sz="2000"/>
              <a:t>Cocaine</a:t>
            </a:r>
          </a:p>
          <a:p>
            <a:pPr lvl="1"/>
            <a:r>
              <a:rPr lang="en-US" sz="2000"/>
              <a:t>Fentanyl (Illicit Synthetic Opioids)</a:t>
            </a:r>
          </a:p>
        </p:txBody>
      </p:sp>
      <p:pic>
        <p:nvPicPr>
          <p:cNvPr id="5" name="Picture 4" descr="A graph of a graph showing the number of drugs&#10;&#10;Description automatically generated with medium confidence">
            <a:extLst>
              <a:ext uri="{FF2B5EF4-FFF2-40B4-BE49-F238E27FC236}">
                <a16:creationId xmlns:a16="http://schemas.microsoft.com/office/drawing/2014/main" id="{18C76866-224F-55A0-3941-7596EC792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414563"/>
            <a:ext cx="10917936" cy="37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2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18B49-3199-5E6E-41B3-10F3BF60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200"/>
              <a:t>Methamphetamine in </a:t>
            </a:r>
            <a:r>
              <a:rPr lang="en-US" sz="4200" b="1"/>
              <a:t>Virginia</a:t>
            </a:r>
            <a:r>
              <a:rPr lang="en-US" sz="4200"/>
              <a:t> (10 years)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D0EC9-161E-20B9-ABEA-23D56D71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1500" dirty="0"/>
              <a:t>Methamphetamine</a:t>
            </a:r>
          </a:p>
          <a:p>
            <a:pPr lvl="1"/>
            <a:r>
              <a:rPr lang="en-US" sz="1500" dirty="0"/>
              <a:t>Most submissions to DFS in 2023</a:t>
            </a:r>
          </a:p>
          <a:p>
            <a:pPr lvl="2"/>
            <a:r>
              <a:rPr lang="en-US" sz="1500" b="1" dirty="0"/>
              <a:t>23% </a:t>
            </a:r>
            <a:r>
              <a:rPr lang="en-US" sz="1500" dirty="0"/>
              <a:t>of ALL drug submissions to DFS</a:t>
            </a:r>
          </a:p>
          <a:p>
            <a:pPr lvl="1"/>
            <a:r>
              <a:rPr lang="en-US" sz="1500" dirty="0"/>
              <a:t>Prior to 2016ish</a:t>
            </a:r>
          </a:p>
          <a:p>
            <a:pPr lvl="2"/>
            <a:r>
              <a:rPr lang="en-US" sz="1500" dirty="0"/>
              <a:t>One pot meth</a:t>
            </a:r>
          </a:p>
          <a:p>
            <a:pPr lvl="2"/>
            <a:r>
              <a:rPr lang="en-US" sz="1500" dirty="0"/>
              <a:t>Estimated 30% pure</a:t>
            </a:r>
          </a:p>
          <a:p>
            <a:pPr lvl="2"/>
            <a:r>
              <a:rPr lang="en-US" sz="1500" dirty="0"/>
              <a:t>Around $100 for a gram</a:t>
            </a:r>
          </a:p>
          <a:p>
            <a:pPr lvl="1"/>
            <a:r>
              <a:rPr lang="en-US" sz="1500" dirty="0"/>
              <a:t>2016 – present</a:t>
            </a:r>
          </a:p>
          <a:p>
            <a:pPr lvl="2"/>
            <a:r>
              <a:rPr lang="en-US" sz="1500" dirty="0"/>
              <a:t>Crystal meth saturated the market</a:t>
            </a:r>
          </a:p>
          <a:p>
            <a:pPr lvl="2"/>
            <a:r>
              <a:rPr lang="en-US" sz="1500" dirty="0"/>
              <a:t>98-100% pure</a:t>
            </a:r>
          </a:p>
          <a:p>
            <a:pPr lvl="2"/>
            <a:r>
              <a:rPr lang="en-US" sz="1500" dirty="0"/>
              <a:t>$1,600 - $4,000 for</a:t>
            </a:r>
            <a:r>
              <a:rPr lang="en-US" sz="1500" b="1" dirty="0"/>
              <a:t> 1 POUND</a:t>
            </a:r>
          </a:p>
          <a:p>
            <a:pPr lvl="3"/>
            <a:r>
              <a:rPr lang="en-US" sz="1500" dirty="0"/>
              <a:t>Average in this area is $2,000/</a:t>
            </a:r>
            <a:r>
              <a:rPr lang="en-US" sz="1500" dirty="0" err="1"/>
              <a:t>lb</a:t>
            </a:r>
            <a:endParaRPr lang="en-US" sz="1500" dirty="0"/>
          </a:p>
          <a:p>
            <a:pPr lvl="2"/>
            <a:endParaRPr lang="en-US" sz="1500" dirty="0"/>
          </a:p>
          <a:p>
            <a:pPr lvl="2"/>
            <a:endParaRPr lang="en-US" sz="1500" dirty="0"/>
          </a:p>
        </p:txBody>
      </p:sp>
      <p:pic>
        <p:nvPicPr>
          <p:cNvPr id="7" name="Picture 6" descr="A graph showing the amount of methamphetamine in the number of patients&#10;&#10;Description automatically generated">
            <a:extLst>
              <a:ext uri="{FF2B5EF4-FFF2-40B4-BE49-F238E27FC236}">
                <a16:creationId xmlns:a16="http://schemas.microsoft.com/office/drawing/2014/main" id="{E7FC33A4-35A2-76FC-9022-A8DD918E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047525"/>
            <a:ext cx="5458968" cy="47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2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1B86-8675-FE0A-C277-9CEAF853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Methamphetamine </a:t>
            </a:r>
            <a:r>
              <a:rPr lang="en-US" b="1" dirty="0"/>
              <a:t>REGIONALLY</a:t>
            </a:r>
            <a:r>
              <a:rPr lang="en-US" dirty="0"/>
              <a:t> (2013)</a:t>
            </a:r>
          </a:p>
        </p:txBody>
      </p:sp>
      <p:pic>
        <p:nvPicPr>
          <p:cNvPr id="5" name="Content Placeholder 4" descr="A map of the state of virginia&#10;&#10;Description automatically generated">
            <a:extLst>
              <a:ext uri="{FF2B5EF4-FFF2-40B4-BE49-F238E27FC236}">
                <a16:creationId xmlns:a16="http://schemas.microsoft.com/office/drawing/2014/main" id="{0788CADB-765F-7114-5B6B-B4849A6D8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10329"/>
            <a:ext cx="8164285" cy="2792299"/>
          </a:xfrm>
        </p:spPr>
      </p:pic>
      <p:pic>
        <p:nvPicPr>
          <p:cNvPr id="7" name="Picture 6" descr="A blue square with black text&#10;&#10;Description automatically generated">
            <a:extLst>
              <a:ext uri="{FF2B5EF4-FFF2-40B4-BE49-F238E27FC236}">
                <a16:creationId xmlns:a16="http://schemas.microsoft.com/office/drawing/2014/main" id="{E5A9EA6A-7D0F-9049-B998-81C284AA8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5075918"/>
            <a:ext cx="7946570" cy="9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0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D0C-EB0F-6A31-55BA-5D18C96D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Methamphetamine </a:t>
            </a:r>
            <a:r>
              <a:rPr lang="en-US" b="1" dirty="0"/>
              <a:t>REGIONALLY </a:t>
            </a:r>
            <a:r>
              <a:rPr lang="en-US" dirty="0"/>
              <a:t>(2018)</a:t>
            </a:r>
          </a:p>
        </p:txBody>
      </p:sp>
      <p:pic>
        <p:nvPicPr>
          <p:cNvPr id="5" name="Content Placeholder 4" descr="A map of virginia state with numbers and a few other states&#10;&#10;Description automatically generated">
            <a:extLst>
              <a:ext uri="{FF2B5EF4-FFF2-40B4-BE49-F238E27FC236}">
                <a16:creationId xmlns:a16="http://schemas.microsoft.com/office/drawing/2014/main" id="{73F8C333-49A7-5AB0-9F9D-461EA0805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17" y="2100830"/>
            <a:ext cx="7985125" cy="3015456"/>
          </a:xfrm>
        </p:spPr>
      </p:pic>
      <p:pic>
        <p:nvPicPr>
          <p:cNvPr id="7" name="Picture 6" descr="A blue square with black text&#10;&#10;Description automatically generated">
            <a:extLst>
              <a:ext uri="{FF2B5EF4-FFF2-40B4-BE49-F238E27FC236}">
                <a16:creationId xmlns:a16="http://schemas.microsoft.com/office/drawing/2014/main" id="{FDEE770D-A466-015F-E0F8-82A0FEBA1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5304517"/>
            <a:ext cx="7184571" cy="9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9025-5F3B-E931-8ADC-320C4459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Methamphetamine </a:t>
            </a:r>
            <a:r>
              <a:rPr lang="en-US" b="1" dirty="0"/>
              <a:t>REGIONALLY </a:t>
            </a:r>
            <a:r>
              <a:rPr lang="en-US" dirty="0"/>
              <a:t>(2023)</a:t>
            </a:r>
          </a:p>
        </p:txBody>
      </p:sp>
      <p:pic>
        <p:nvPicPr>
          <p:cNvPr id="5" name="Content Placeholder 4" descr="A map of virginia state with numbers and a few other states&#10;&#10;Description automatically generated">
            <a:extLst>
              <a:ext uri="{FF2B5EF4-FFF2-40B4-BE49-F238E27FC236}">
                <a16:creationId xmlns:a16="http://schemas.microsoft.com/office/drawing/2014/main" id="{7554EBD6-B180-8382-8E07-7431A3519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894114"/>
            <a:ext cx="8948057" cy="3581400"/>
          </a:xfrm>
        </p:spPr>
      </p:pic>
      <p:pic>
        <p:nvPicPr>
          <p:cNvPr id="7" name="Picture 6" descr="A blue square with black text&#10;&#10;Description automatically generated">
            <a:extLst>
              <a:ext uri="{FF2B5EF4-FFF2-40B4-BE49-F238E27FC236}">
                <a16:creationId xmlns:a16="http://schemas.microsoft.com/office/drawing/2014/main" id="{6B8D1979-DE77-F3ED-43D5-DA381B7AA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3" y="5613625"/>
            <a:ext cx="8316685" cy="8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6B651-3FA3-AD50-468E-B3701F3E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200"/>
              <a:t>Cocaine in </a:t>
            </a:r>
            <a:r>
              <a:rPr lang="en-US" sz="4200" b="1"/>
              <a:t>VIRGINIA </a:t>
            </a:r>
            <a:r>
              <a:rPr lang="en-US" sz="4200"/>
              <a:t>(10 years)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763C-E44D-392E-3D8C-803E4038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Cocaine</a:t>
            </a:r>
          </a:p>
          <a:p>
            <a:pPr lvl="1"/>
            <a:r>
              <a:rPr lang="en-US" sz="2200" dirty="0"/>
              <a:t>High submission rate to DFS in 2023</a:t>
            </a:r>
          </a:p>
          <a:p>
            <a:pPr lvl="2"/>
            <a:r>
              <a:rPr lang="en-US" sz="2200" b="1" dirty="0"/>
              <a:t>22%</a:t>
            </a:r>
            <a:r>
              <a:rPr lang="en-US" sz="2200" dirty="0"/>
              <a:t> of ALL drug submissions to DFS</a:t>
            </a:r>
          </a:p>
          <a:p>
            <a:pPr lvl="1"/>
            <a:r>
              <a:rPr lang="en-US" sz="2200" dirty="0"/>
              <a:t>Trends</a:t>
            </a:r>
          </a:p>
          <a:p>
            <a:pPr lvl="2"/>
            <a:r>
              <a:rPr lang="en-US" sz="1800" dirty="0"/>
              <a:t>2018 = highest year</a:t>
            </a:r>
          </a:p>
          <a:p>
            <a:pPr lvl="3"/>
            <a:r>
              <a:rPr lang="en-US" sz="1600" dirty="0"/>
              <a:t>Trending down</a:t>
            </a:r>
          </a:p>
          <a:p>
            <a:pPr lvl="2"/>
            <a:r>
              <a:rPr lang="en-US" sz="1800" dirty="0"/>
              <a:t>2021 = starting to trend back up</a:t>
            </a:r>
          </a:p>
          <a:p>
            <a:pPr lvl="2"/>
            <a:r>
              <a:rPr lang="en-US" sz="1800" dirty="0"/>
              <a:t>2023 = nearing 2018-19 numbers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200" dirty="0"/>
          </a:p>
        </p:txBody>
      </p:sp>
      <p:pic>
        <p:nvPicPr>
          <p:cNvPr id="5" name="Picture 4" descr="A graph showing the amount of cocaine in the year&#10;&#10;Description automatically generated">
            <a:extLst>
              <a:ext uri="{FF2B5EF4-FFF2-40B4-BE49-F238E27FC236}">
                <a16:creationId xmlns:a16="http://schemas.microsoft.com/office/drawing/2014/main" id="{071A727B-21F8-78D4-643D-EF837F26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829166"/>
            <a:ext cx="5458968" cy="51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4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35E7-8440-234F-140B-52FCEF73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Cocaine </a:t>
            </a:r>
            <a:r>
              <a:rPr lang="en-US" b="1" dirty="0"/>
              <a:t>REGIONALLY </a:t>
            </a:r>
            <a:r>
              <a:rPr lang="en-US" dirty="0"/>
              <a:t>(2013)</a:t>
            </a:r>
          </a:p>
        </p:txBody>
      </p:sp>
      <p:pic>
        <p:nvPicPr>
          <p:cNvPr id="5" name="Content Placeholder 4" descr="A map of the state of virginia&#10;&#10;Description automatically generated">
            <a:extLst>
              <a:ext uri="{FF2B5EF4-FFF2-40B4-BE49-F238E27FC236}">
                <a16:creationId xmlns:a16="http://schemas.microsoft.com/office/drawing/2014/main" id="{F2F4779B-FD18-110E-7D0D-D1BAB9A6B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1" y="1690688"/>
            <a:ext cx="9525000" cy="3485356"/>
          </a:xfrm>
        </p:spPr>
      </p:pic>
      <p:pic>
        <p:nvPicPr>
          <p:cNvPr id="7" name="Picture 6" descr="A blue square with black text&#10;&#10;Description automatically generated">
            <a:extLst>
              <a:ext uri="{FF2B5EF4-FFF2-40B4-BE49-F238E27FC236}">
                <a16:creationId xmlns:a16="http://schemas.microsoft.com/office/drawing/2014/main" id="{9830BC5A-C8E5-5A37-886A-F890839BA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5456917"/>
            <a:ext cx="8523514" cy="10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7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419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Drugs Affecting the RVA Region</vt:lpstr>
      <vt:lpstr>Who Am I?</vt:lpstr>
      <vt:lpstr>Availability of Drugs in Virginia (2023) </vt:lpstr>
      <vt:lpstr>Methamphetamine in Virginia (10 years)</vt:lpstr>
      <vt:lpstr>Methamphetamine REGIONALLY (2013)</vt:lpstr>
      <vt:lpstr>Methamphetamine REGIONALLY (2018)</vt:lpstr>
      <vt:lpstr>Methamphetamine REGIONALLY (2023)</vt:lpstr>
      <vt:lpstr>Cocaine in VIRGINIA (10 years)</vt:lpstr>
      <vt:lpstr>Cocaine REGIONALLY (2013)</vt:lpstr>
      <vt:lpstr>Cocaine REGIONALLY (2018)</vt:lpstr>
      <vt:lpstr>Cocaine REGIONALLY (2023)</vt:lpstr>
      <vt:lpstr>Illicit Synthetic Opioids in VIRGINIA (10 Years)</vt:lpstr>
      <vt:lpstr>Illicit Synthetic Opioids REGIONALLY (2013) </vt:lpstr>
      <vt:lpstr>Illicit Synthetic Opioids REGIONALLY (2018) </vt:lpstr>
      <vt:lpstr>Illicit Synthetic Opioids REGIONALLY (2023) </vt:lpstr>
      <vt:lpstr>Key “take home” points:</vt:lpstr>
      <vt:lpstr>All drug overdose rates Q1-Q2 (2024)</vt:lpstr>
      <vt:lpstr>Questions?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Moore, Brian (VSP)</dc:creator>
  <cp:lastModifiedBy>Moore, Brian (VSP)</cp:lastModifiedBy>
  <cp:revision>5</cp:revision>
  <dcterms:created xsi:type="dcterms:W3CDTF">2024-11-11T17:38:07Z</dcterms:created>
  <dcterms:modified xsi:type="dcterms:W3CDTF">2024-11-12T16:08:13Z</dcterms:modified>
</cp:coreProperties>
</file>