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35"/>
  </p:notesMasterIdLst>
  <p:sldIdLst>
    <p:sldId id="256" r:id="rId6"/>
    <p:sldId id="257" r:id="rId7"/>
    <p:sldId id="280" r:id="rId8"/>
    <p:sldId id="281" r:id="rId9"/>
    <p:sldId id="259" r:id="rId10"/>
    <p:sldId id="260" r:id="rId11"/>
    <p:sldId id="282" r:id="rId12"/>
    <p:sldId id="258" r:id="rId13"/>
    <p:sldId id="283" r:id="rId14"/>
    <p:sldId id="284"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85" r:id="rId29"/>
    <p:sldId id="274" r:id="rId30"/>
    <p:sldId id="275" r:id="rId31"/>
    <p:sldId id="276" r:id="rId32"/>
    <p:sldId id="277" r:id="rId33"/>
    <p:sldId id="278" r:id="rId34"/>
  </p:sldIdLst>
  <p:sldSz cx="18288000" cy="10287000"/>
  <p:notesSz cx="6950075" cy="9236075"/>
  <p:embeddedFontLst>
    <p:embeddedFont>
      <p:font typeface="Montserrat" panose="00000500000000000000" pitchFamily="2" charset="0"/>
      <p:regular r:id="rId36"/>
      <p:bold r:id="rId37"/>
      <p:italic r:id="rId38"/>
      <p:boldItalic r:id="rId39"/>
    </p:embeddedFont>
    <p:embeddedFont>
      <p:font typeface="Montserrat Bold" panose="00000800000000000000" charset="0"/>
      <p:regular r:id="rId40"/>
      <p:bold r:id="rId41"/>
    </p:embeddedFont>
    <p:embeddedFont>
      <p:font typeface="Montserrat Medium" panose="00000600000000000000" pitchFamily="2" charset="0"/>
      <p:regular r:id="rId42"/>
      <p:italic r:id="rId43"/>
    </p:embeddedFont>
    <p:embeddedFont>
      <p:font typeface="Montserrat Medium Italics" panose="020B0604020202020204" charset="0"/>
      <p:regular r:id="rId44"/>
    </p:embeddedFont>
    <p:embeddedFont>
      <p:font typeface="TT Rounds Condensed"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6E43F0-D35E-4968-8876-288F255F2E05}" v="1" dt="2024-02-12T14:40:22.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494" y="67"/>
      </p:cViewPr>
      <p:guideLst>
        <p:guide orient="horz" pos="2160"/>
        <p:guide pos="2880"/>
      </p:guideLst>
    </p:cSldViewPr>
  </p:slideViewPr>
  <p:notesTextViewPr>
    <p:cViewPr>
      <p:scale>
        <a:sx n="1" d="1"/>
        <a:sy n="1" d="1"/>
      </p:scale>
      <p:origin x="0" y="-260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brith Gogel" userId="S::ggogel@planrva.org::76599cb7-ef9b-4793-a388-0edcc4f5588e" providerId="AD" clId="Web-{968C109A-9201-9206-6D34-043C414D500B}"/>
    <pc:docChg chg="modSld">
      <pc:chgData name="Gilbrith Gogel" userId="S::ggogel@planrva.org::76599cb7-ef9b-4793-a388-0edcc4f5588e" providerId="AD" clId="Web-{968C109A-9201-9206-6D34-043C414D500B}" dt="2024-02-07T22:11:02.010" v="3"/>
      <pc:docMkLst>
        <pc:docMk/>
      </pc:docMkLst>
      <pc:sldChg chg="modSp">
        <pc:chgData name="Gilbrith Gogel" userId="S::ggogel@planrva.org::76599cb7-ef9b-4793-a388-0edcc4f5588e" providerId="AD" clId="Web-{968C109A-9201-9206-6D34-043C414D500B}" dt="2024-02-07T22:11:02.010" v="3"/>
        <pc:sldMkLst>
          <pc:docMk/>
          <pc:sldMk cId="0" sldId="257"/>
        </pc:sldMkLst>
        <pc:spChg chg="mod">
          <ac:chgData name="Gilbrith Gogel" userId="S::ggogel@planrva.org::76599cb7-ef9b-4793-a388-0edcc4f5588e" providerId="AD" clId="Web-{968C109A-9201-9206-6D34-043C414D500B}" dt="2024-02-07T22:11:01.995" v="2"/>
          <ac:spMkLst>
            <pc:docMk/>
            <pc:sldMk cId="0" sldId="257"/>
            <ac:spMk id="4" creationId="{00000000-0000-0000-0000-000000000000}"/>
          </ac:spMkLst>
        </pc:spChg>
        <pc:spChg chg="mod">
          <ac:chgData name="Gilbrith Gogel" userId="S::ggogel@planrva.org::76599cb7-ef9b-4793-a388-0edcc4f5588e" providerId="AD" clId="Web-{968C109A-9201-9206-6D34-043C414D500B}" dt="2024-02-07T22:11:02.010" v="3"/>
          <ac:spMkLst>
            <pc:docMk/>
            <pc:sldMk cId="0" sldId="257"/>
            <ac:spMk id="5" creationId="{00000000-0000-0000-0000-000000000000}"/>
          </ac:spMkLst>
        </pc:spChg>
      </pc:sldChg>
      <pc:sldChg chg="modSp">
        <pc:chgData name="Gilbrith Gogel" userId="S::ggogel@planrva.org::76599cb7-ef9b-4793-a388-0edcc4f5588e" providerId="AD" clId="Web-{968C109A-9201-9206-6D34-043C414D500B}" dt="2024-02-07T22:10:50.994" v="1"/>
        <pc:sldMkLst>
          <pc:docMk/>
          <pc:sldMk cId="0" sldId="258"/>
        </pc:sldMkLst>
        <pc:spChg chg="mod">
          <ac:chgData name="Gilbrith Gogel" userId="S::ggogel@planrva.org::76599cb7-ef9b-4793-a388-0edcc4f5588e" providerId="AD" clId="Web-{968C109A-9201-9206-6D34-043C414D500B}" dt="2024-02-07T22:10:50.994" v="1"/>
          <ac:spMkLst>
            <pc:docMk/>
            <pc:sldMk cId="0" sldId="258"/>
            <ac:spMk id="3" creationId="{00000000-0000-0000-0000-000000000000}"/>
          </ac:spMkLst>
        </pc:spChg>
      </pc:sldChg>
    </pc:docChg>
  </pc:docChgLst>
  <pc:docChgLst>
    <pc:chgData name="Janice Scott" userId="e8b6ecc4-0252-4012-9678-13ff72efa165" providerId="ADAL" clId="{E36E43F0-D35E-4968-8876-288F255F2E05}"/>
    <pc:docChg chg="custSel modSld">
      <pc:chgData name="Janice Scott" userId="e8b6ecc4-0252-4012-9678-13ff72efa165" providerId="ADAL" clId="{E36E43F0-D35E-4968-8876-288F255F2E05}" dt="2024-02-09T13:59:22.456" v="78" actId="2711"/>
      <pc:docMkLst>
        <pc:docMk/>
      </pc:docMkLst>
      <pc:sldChg chg="modSp mod">
        <pc:chgData name="Janice Scott" userId="e8b6ecc4-0252-4012-9678-13ff72efa165" providerId="ADAL" clId="{E36E43F0-D35E-4968-8876-288F255F2E05}" dt="2024-02-09T13:59:22.456" v="78" actId="2711"/>
        <pc:sldMkLst>
          <pc:docMk/>
          <pc:sldMk cId="0" sldId="256"/>
        </pc:sldMkLst>
        <pc:spChg chg="mod">
          <ac:chgData name="Janice Scott" userId="e8b6ecc4-0252-4012-9678-13ff72efa165" providerId="ADAL" clId="{E36E43F0-D35E-4968-8876-288F255F2E05}" dt="2024-02-09T13:59:22.456" v="78" actId="2711"/>
          <ac:spMkLst>
            <pc:docMk/>
            <pc:sldMk cId="0" sldId="256"/>
            <ac:spMk id="5" creationId="{00000000-0000-0000-0000-000000000000}"/>
          </ac:spMkLst>
        </pc:spChg>
      </pc:sldChg>
      <pc:sldChg chg="modSp mod">
        <pc:chgData name="Janice Scott" userId="e8b6ecc4-0252-4012-9678-13ff72efa165" providerId="ADAL" clId="{E36E43F0-D35E-4968-8876-288F255F2E05}" dt="2024-02-09T13:59:12.272" v="77" actId="2711"/>
        <pc:sldMkLst>
          <pc:docMk/>
          <pc:sldMk cId="0" sldId="257"/>
        </pc:sldMkLst>
        <pc:spChg chg="mod">
          <ac:chgData name="Janice Scott" userId="e8b6ecc4-0252-4012-9678-13ff72efa165" providerId="ADAL" clId="{E36E43F0-D35E-4968-8876-288F255F2E05}" dt="2024-02-09T13:58:57.105" v="75" actId="2711"/>
          <ac:spMkLst>
            <pc:docMk/>
            <pc:sldMk cId="0" sldId="257"/>
            <ac:spMk id="3" creationId="{00000000-0000-0000-0000-000000000000}"/>
          </ac:spMkLst>
        </pc:spChg>
        <pc:spChg chg="mod">
          <ac:chgData name="Janice Scott" userId="e8b6ecc4-0252-4012-9678-13ff72efa165" providerId="ADAL" clId="{E36E43F0-D35E-4968-8876-288F255F2E05}" dt="2024-02-09T13:59:04.030" v="76" actId="2711"/>
          <ac:spMkLst>
            <pc:docMk/>
            <pc:sldMk cId="0" sldId="257"/>
            <ac:spMk id="4" creationId="{00000000-0000-0000-0000-000000000000}"/>
          </ac:spMkLst>
        </pc:spChg>
        <pc:spChg chg="mod">
          <ac:chgData name="Janice Scott" userId="e8b6ecc4-0252-4012-9678-13ff72efa165" providerId="ADAL" clId="{E36E43F0-D35E-4968-8876-288F255F2E05}" dt="2024-02-09T13:59:12.272" v="77" actId="2711"/>
          <ac:spMkLst>
            <pc:docMk/>
            <pc:sldMk cId="0" sldId="257"/>
            <ac:spMk id="5" creationId="{00000000-0000-0000-0000-000000000000}"/>
          </ac:spMkLst>
        </pc:spChg>
      </pc:sldChg>
      <pc:sldChg chg="modSp mod">
        <pc:chgData name="Janice Scott" userId="e8b6ecc4-0252-4012-9678-13ff72efa165" providerId="ADAL" clId="{E36E43F0-D35E-4968-8876-288F255F2E05}" dt="2024-02-09T13:55:09.614" v="47" actId="2711"/>
        <pc:sldMkLst>
          <pc:docMk/>
          <pc:sldMk cId="0" sldId="258"/>
        </pc:sldMkLst>
        <pc:spChg chg="mod">
          <ac:chgData name="Janice Scott" userId="e8b6ecc4-0252-4012-9678-13ff72efa165" providerId="ADAL" clId="{E36E43F0-D35E-4968-8876-288F255F2E05}" dt="2024-02-09T13:54:30.412" v="42" actId="2711"/>
          <ac:spMkLst>
            <pc:docMk/>
            <pc:sldMk cId="0" sldId="258"/>
            <ac:spMk id="2" creationId="{00000000-0000-0000-0000-000000000000}"/>
          </ac:spMkLst>
        </pc:spChg>
        <pc:spChg chg="mod">
          <ac:chgData name="Janice Scott" userId="e8b6ecc4-0252-4012-9678-13ff72efa165" providerId="ADAL" clId="{E36E43F0-D35E-4968-8876-288F255F2E05}" dt="2024-02-09T13:54:38.982" v="43" actId="2711"/>
          <ac:spMkLst>
            <pc:docMk/>
            <pc:sldMk cId="0" sldId="258"/>
            <ac:spMk id="3" creationId="{00000000-0000-0000-0000-000000000000}"/>
          </ac:spMkLst>
        </pc:spChg>
        <pc:spChg chg="mod">
          <ac:chgData name="Janice Scott" userId="e8b6ecc4-0252-4012-9678-13ff72efa165" providerId="ADAL" clId="{E36E43F0-D35E-4968-8876-288F255F2E05}" dt="2024-02-09T13:54:55.760" v="45" actId="2711"/>
          <ac:spMkLst>
            <pc:docMk/>
            <pc:sldMk cId="0" sldId="258"/>
            <ac:spMk id="6" creationId="{00000000-0000-0000-0000-000000000000}"/>
          </ac:spMkLst>
        </pc:spChg>
        <pc:spChg chg="mod">
          <ac:chgData name="Janice Scott" userId="e8b6ecc4-0252-4012-9678-13ff72efa165" providerId="ADAL" clId="{E36E43F0-D35E-4968-8876-288F255F2E05}" dt="2024-02-09T13:55:02.536" v="46" actId="2711"/>
          <ac:spMkLst>
            <pc:docMk/>
            <pc:sldMk cId="0" sldId="258"/>
            <ac:spMk id="7" creationId="{00000000-0000-0000-0000-000000000000}"/>
          </ac:spMkLst>
        </pc:spChg>
        <pc:spChg chg="mod">
          <ac:chgData name="Janice Scott" userId="e8b6ecc4-0252-4012-9678-13ff72efa165" providerId="ADAL" clId="{E36E43F0-D35E-4968-8876-288F255F2E05}" dt="2024-02-09T13:54:46.575" v="44" actId="2711"/>
          <ac:spMkLst>
            <pc:docMk/>
            <pc:sldMk cId="0" sldId="258"/>
            <ac:spMk id="8" creationId="{00000000-0000-0000-0000-000000000000}"/>
          </ac:spMkLst>
        </pc:spChg>
        <pc:spChg chg="mod">
          <ac:chgData name="Janice Scott" userId="e8b6ecc4-0252-4012-9678-13ff72efa165" providerId="ADAL" clId="{E36E43F0-D35E-4968-8876-288F255F2E05}" dt="2024-02-09T13:55:09.614" v="47" actId="2711"/>
          <ac:spMkLst>
            <pc:docMk/>
            <pc:sldMk cId="0" sldId="258"/>
            <ac:spMk id="9" creationId="{00000000-0000-0000-0000-000000000000}"/>
          </ac:spMkLst>
        </pc:spChg>
      </pc:sldChg>
      <pc:sldChg chg="modSp mod">
        <pc:chgData name="Janice Scott" userId="e8b6ecc4-0252-4012-9678-13ff72efa165" providerId="ADAL" clId="{E36E43F0-D35E-4968-8876-288F255F2E05}" dt="2024-02-09T13:56:46.335" v="59" actId="2711"/>
        <pc:sldMkLst>
          <pc:docMk/>
          <pc:sldMk cId="0" sldId="259"/>
        </pc:sldMkLst>
        <pc:spChg chg="mod">
          <ac:chgData name="Janice Scott" userId="e8b6ecc4-0252-4012-9678-13ff72efa165" providerId="ADAL" clId="{E36E43F0-D35E-4968-8876-288F255F2E05}" dt="2024-02-09T13:56:39.665" v="58" actId="2711"/>
          <ac:spMkLst>
            <pc:docMk/>
            <pc:sldMk cId="0" sldId="259"/>
            <ac:spMk id="2" creationId="{00000000-0000-0000-0000-000000000000}"/>
          </ac:spMkLst>
        </pc:spChg>
        <pc:spChg chg="mod">
          <ac:chgData name="Janice Scott" userId="e8b6ecc4-0252-4012-9678-13ff72efa165" providerId="ADAL" clId="{E36E43F0-D35E-4968-8876-288F255F2E05}" dt="2024-02-09T13:56:27.258" v="57" actId="1076"/>
          <ac:spMkLst>
            <pc:docMk/>
            <pc:sldMk cId="0" sldId="259"/>
            <ac:spMk id="5" creationId="{00000000-0000-0000-0000-000000000000}"/>
          </ac:spMkLst>
        </pc:spChg>
        <pc:spChg chg="mod">
          <ac:chgData name="Janice Scott" userId="e8b6ecc4-0252-4012-9678-13ff72efa165" providerId="ADAL" clId="{E36E43F0-D35E-4968-8876-288F255F2E05}" dt="2024-02-09T13:56:46.335" v="59" actId="2711"/>
          <ac:spMkLst>
            <pc:docMk/>
            <pc:sldMk cId="0" sldId="259"/>
            <ac:spMk id="6" creationId="{00000000-0000-0000-0000-000000000000}"/>
          </ac:spMkLst>
        </pc:spChg>
      </pc:sldChg>
      <pc:sldChg chg="modSp mod">
        <pc:chgData name="Janice Scott" userId="e8b6ecc4-0252-4012-9678-13ff72efa165" providerId="ADAL" clId="{E36E43F0-D35E-4968-8876-288F255F2E05}" dt="2024-02-09T13:56:12.512" v="55" actId="2711"/>
        <pc:sldMkLst>
          <pc:docMk/>
          <pc:sldMk cId="0" sldId="260"/>
        </pc:sldMkLst>
        <pc:spChg chg="mod">
          <ac:chgData name="Janice Scott" userId="e8b6ecc4-0252-4012-9678-13ff72efa165" providerId="ADAL" clId="{E36E43F0-D35E-4968-8876-288F255F2E05}" dt="2024-02-09T13:56:03.088" v="54" actId="2711"/>
          <ac:spMkLst>
            <pc:docMk/>
            <pc:sldMk cId="0" sldId="260"/>
            <ac:spMk id="3" creationId="{00000000-0000-0000-0000-000000000000}"/>
          </ac:spMkLst>
        </pc:spChg>
        <pc:spChg chg="mod">
          <ac:chgData name="Janice Scott" userId="e8b6ecc4-0252-4012-9678-13ff72efa165" providerId="ADAL" clId="{E36E43F0-D35E-4968-8876-288F255F2E05}" dt="2024-02-09T13:55:53.129" v="53" actId="2711"/>
          <ac:spMkLst>
            <pc:docMk/>
            <pc:sldMk cId="0" sldId="260"/>
            <ac:spMk id="4" creationId="{00000000-0000-0000-0000-000000000000}"/>
          </ac:spMkLst>
        </pc:spChg>
        <pc:spChg chg="mod">
          <ac:chgData name="Janice Scott" userId="e8b6ecc4-0252-4012-9678-13ff72efa165" providerId="ADAL" clId="{E36E43F0-D35E-4968-8876-288F255F2E05}" dt="2024-02-09T13:56:12.512" v="55" actId="2711"/>
          <ac:spMkLst>
            <pc:docMk/>
            <pc:sldMk cId="0" sldId="260"/>
            <ac:spMk id="5" creationId="{00000000-0000-0000-0000-000000000000}"/>
          </ac:spMkLst>
        </pc:spChg>
      </pc:sldChg>
      <pc:sldChg chg="modSp mod">
        <pc:chgData name="Janice Scott" userId="e8b6ecc4-0252-4012-9678-13ff72efa165" providerId="ADAL" clId="{E36E43F0-D35E-4968-8876-288F255F2E05}" dt="2024-02-09T13:53:39.053" v="37" actId="2711"/>
        <pc:sldMkLst>
          <pc:docMk/>
          <pc:sldMk cId="0" sldId="262"/>
        </pc:sldMkLst>
        <pc:spChg chg="mod">
          <ac:chgData name="Janice Scott" userId="e8b6ecc4-0252-4012-9678-13ff72efa165" providerId="ADAL" clId="{E36E43F0-D35E-4968-8876-288F255F2E05}" dt="2024-02-09T13:53:29.154" v="36" actId="2711"/>
          <ac:spMkLst>
            <pc:docMk/>
            <pc:sldMk cId="0" sldId="262"/>
            <ac:spMk id="2" creationId="{00000000-0000-0000-0000-000000000000}"/>
          </ac:spMkLst>
        </pc:spChg>
        <pc:spChg chg="mod">
          <ac:chgData name="Janice Scott" userId="e8b6ecc4-0252-4012-9678-13ff72efa165" providerId="ADAL" clId="{E36E43F0-D35E-4968-8876-288F255F2E05}" dt="2024-02-09T13:53:39.053" v="37" actId="2711"/>
          <ac:spMkLst>
            <pc:docMk/>
            <pc:sldMk cId="0" sldId="262"/>
            <ac:spMk id="3" creationId="{00000000-0000-0000-0000-000000000000}"/>
          </ac:spMkLst>
        </pc:spChg>
      </pc:sldChg>
      <pc:sldChg chg="modSp mod">
        <pc:chgData name="Janice Scott" userId="e8b6ecc4-0252-4012-9678-13ff72efa165" providerId="ADAL" clId="{E36E43F0-D35E-4968-8876-288F255F2E05}" dt="2024-02-09T13:53:11.658" v="35" actId="2711"/>
        <pc:sldMkLst>
          <pc:docMk/>
          <pc:sldMk cId="0" sldId="263"/>
        </pc:sldMkLst>
        <pc:spChg chg="mod">
          <ac:chgData name="Janice Scott" userId="e8b6ecc4-0252-4012-9678-13ff72efa165" providerId="ADAL" clId="{E36E43F0-D35E-4968-8876-288F255F2E05}" dt="2024-02-09T13:53:03.281" v="34" actId="2711"/>
          <ac:spMkLst>
            <pc:docMk/>
            <pc:sldMk cId="0" sldId="263"/>
            <ac:spMk id="2" creationId="{00000000-0000-0000-0000-000000000000}"/>
          </ac:spMkLst>
        </pc:spChg>
        <pc:spChg chg="mod">
          <ac:chgData name="Janice Scott" userId="e8b6ecc4-0252-4012-9678-13ff72efa165" providerId="ADAL" clId="{E36E43F0-D35E-4968-8876-288F255F2E05}" dt="2024-02-09T13:53:11.658" v="35" actId="2711"/>
          <ac:spMkLst>
            <pc:docMk/>
            <pc:sldMk cId="0" sldId="263"/>
            <ac:spMk id="3" creationId="{00000000-0000-0000-0000-000000000000}"/>
          </ac:spMkLst>
        </pc:spChg>
      </pc:sldChg>
      <pc:sldChg chg="modSp mod">
        <pc:chgData name="Janice Scott" userId="e8b6ecc4-0252-4012-9678-13ff72efa165" providerId="ADAL" clId="{E36E43F0-D35E-4968-8876-288F255F2E05}" dt="2024-02-09T13:52:51.308" v="33" actId="2711"/>
        <pc:sldMkLst>
          <pc:docMk/>
          <pc:sldMk cId="0" sldId="264"/>
        </pc:sldMkLst>
        <pc:spChg chg="mod">
          <ac:chgData name="Janice Scott" userId="e8b6ecc4-0252-4012-9678-13ff72efa165" providerId="ADAL" clId="{E36E43F0-D35E-4968-8876-288F255F2E05}" dt="2024-02-09T13:52:41.796" v="32" actId="2711"/>
          <ac:spMkLst>
            <pc:docMk/>
            <pc:sldMk cId="0" sldId="264"/>
            <ac:spMk id="2" creationId="{00000000-0000-0000-0000-000000000000}"/>
          </ac:spMkLst>
        </pc:spChg>
        <pc:spChg chg="mod">
          <ac:chgData name="Janice Scott" userId="e8b6ecc4-0252-4012-9678-13ff72efa165" providerId="ADAL" clId="{E36E43F0-D35E-4968-8876-288F255F2E05}" dt="2024-02-09T13:52:51.308" v="33" actId="2711"/>
          <ac:spMkLst>
            <pc:docMk/>
            <pc:sldMk cId="0" sldId="264"/>
            <ac:spMk id="3" creationId="{00000000-0000-0000-0000-000000000000}"/>
          </ac:spMkLst>
        </pc:spChg>
      </pc:sldChg>
      <pc:sldChg chg="modSp mod">
        <pc:chgData name="Janice Scott" userId="e8b6ecc4-0252-4012-9678-13ff72efa165" providerId="ADAL" clId="{E36E43F0-D35E-4968-8876-288F255F2E05}" dt="2024-02-09T13:52:31.007" v="31" actId="2711"/>
        <pc:sldMkLst>
          <pc:docMk/>
          <pc:sldMk cId="0" sldId="265"/>
        </pc:sldMkLst>
        <pc:spChg chg="mod">
          <ac:chgData name="Janice Scott" userId="e8b6ecc4-0252-4012-9678-13ff72efa165" providerId="ADAL" clId="{E36E43F0-D35E-4968-8876-288F255F2E05}" dt="2024-02-09T13:52:23.494" v="30" actId="2711"/>
          <ac:spMkLst>
            <pc:docMk/>
            <pc:sldMk cId="0" sldId="265"/>
            <ac:spMk id="2" creationId="{00000000-0000-0000-0000-000000000000}"/>
          </ac:spMkLst>
        </pc:spChg>
        <pc:spChg chg="mod">
          <ac:chgData name="Janice Scott" userId="e8b6ecc4-0252-4012-9678-13ff72efa165" providerId="ADAL" clId="{E36E43F0-D35E-4968-8876-288F255F2E05}" dt="2024-02-09T13:52:31.007" v="31" actId="2711"/>
          <ac:spMkLst>
            <pc:docMk/>
            <pc:sldMk cId="0" sldId="265"/>
            <ac:spMk id="3" creationId="{00000000-0000-0000-0000-000000000000}"/>
          </ac:spMkLst>
        </pc:spChg>
      </pc:sldChg>
      <pc:sldChg chg="modSp mod">
        <pc:chgData name="Janice Scott" userId="e8b6ecc4-0252-4012-9678-13ff72efa165" providerId="ADAL" clId="{E36E43F0-D35E-4968-8876-288F255F2E05}" dt="2024-02-09T13:52:12.213" v="29" actId="2711"/>
        <pc:sldMkLst>
          <pc:docMk/>
          <pc:sldMk cId="0" sldId="266"/>
        </pc:sldMkLst>
        <pc:spChg chg="mod">
          <ac:chgData name="Janice Scott" userId="e8b6ecc4-0252-4012-9678-13ff72efa165" providerId="ADAL" clId="{E36E43F0-D35E-4968-8876-288F255F2E05}" dt="2024-02-09T13:52:03.383" v="28" actId="2711"/>
          <ac:spMkLst>
            <pc:docMk/>
            <pc:sldMk cId="0" sldId="266"/>
            <ac:spMk id="2" creationId="{00000000-0000-0000-0000-000000000000}"/>
          </ac:spMkLst>
        </pc:spChg>
        <pc:spChg chg="mod">
          <ac:chgData name="Janice Scott" userId="e8b6ecc4-0252-4012-9678-13ff72efa165" providerId="ADAL" clId="{E36E43F0-D35E-4968-8876-288F255F2E05}" dt="2024-02-09T13:52:12.213" v="29" actId="2711"/>
          <ac:spMkLst>
            <pc:docMk/>
            <pc:sldMk cId="0" sldId="266"/>
            <ac:spMk id="4" creationId="{00000000-0000-0000-0000-000000000000}"/>
          </ac:spMkLst>
        </pc:spChg>
      </pc:sldChg>
      <pc:sldChg chg="modSp mod">
        <pc:chgData name="Janice Scott" userId="e8b6ecc4-0252-4012-9678-13ff72efa165" providerId="ADAL" clId="{E36E43F0-D35E-4968-8876-288F255F2E05}" dt="2024-02-09T13:51:52.874" v="27" actId="2711"/>
        <pc:sldMkLst>
          <pc:docMk/>
          <pc:sldMk cId="0" sldId="267"/>
        </pc:sldMkLst>
        <pc:spChg chg="mod">
          <ac:chgData name="Janice Scott" userId="e8b6ecc4-0252-4012-9678-13ff72efa165" providerId="ADAL" clId="{E36E43F0-D35E-4968-8876-288F255F2E05}" dt="2024-02-09T13:51:43.742" v="26" actId="2711"/>
          <ac:spMkLst>
            <pc:docMk/>
            <pc:sldMk cId="0" sldId="267"/>
            <ac:spMk id="2" creationId="{00000000-0000-0000-0000-000000000000}"/>
          </ac:spMkLst>
        </pc:spChg>
        <pc:spChg chg="mod">
          <ac:chgData name="Janice Scott" userId="e8b6ecc4-0252-4012-9678-13ff72efa165" providerId="ADAL" clId="{E36E43F0-D35E-4968-8876-288F255F2E05}" dt="2024-02-09T13:51:52.874" v="27" actId="2711"/>
          <ac:spMkLst>
            <pc:docMk/>
            <pc:sldMk cId="0" sldId="267"/>
            <ac:spMk id="3" creationId="{00000000-0000-0000-0000-000000000000}"/>
          </ac:spMkLst>
        </pc:spChg>
      </pc:sldChg>
      <pc:sldChg chg="modSp mod">
        <pc:chgData name="Janice Scott" userId="e8b6ecc4-0252-4012-9678-13ff72efa165" providerId="ADAL" clId="{E36E43F0-D35E-4968-8876-288F255F2E05}" dt="2024-02-09T13:51:27.408" v="25" actId="2711"/>
        <pc:sldMkLst>
          <pc:docMk/>
          <pc:sldMk cId="0" sldId="268"/>
        </pc:sldMkLst>
        <pc:spChg chg="mod">
          <ac:chgData name="Janice Scott" userId="e8b6ecc4-0252-4012-9678-13ff72efa165" providerId="ADAL" clId="{E36E43F0-D35E-4968-8876-288F255F2E05}" dt="2024-02-09T13:51:18.801" v="24" actId="2711"/>
          <ac:spMkLst>
            <pc:docMk/>
            <pc:sldMk cId="0" sldId="268"/>
            <ac:spMk id="2" creationId="{00000000-0000-0000-0000-000000000000}"/>
          </ac:spMkLst>
        </pc:spChg>
        <pc:spChg chg="mod">
          <ac:chgData name="Janice Scott" userId="e8b6ecc4-0252-4012-9678-13ff72efa165" providerId="ADAL" clId="{E36E43F0-D35E-4968-8876-288F255F2E05}" dt="2024-02-09T13:51:27.408" v="25" actId="2711"/>
          <ac:spMkLst>
            <pc:docMk/>
            <pc:sldMk cId="0" sldId="268"/>
            <ac:spMk id="3" creationId="{00000000-0000-0000-0000-000000000000}"/>
          </ac:spMkLst>
        </pc:spChg>
      </pc:sldChg>
      <pc:sldChg chg="modSp mod">
        <pc:chgData name="Janice Scott" userId="e8b6ecc4-0252-4012-9678-13ff72efa165" providerId="ADAL" clId="{E36E43F0-D35E-4968-8876-288F255F2E05}" dt="2024-02-09T13:44:58.413" v="23" actId="2711"/>
        <pc:sldMkLst>
          <pc:docMk/>
          <pc:sldMk cId="0" sldId="269"/>
        </pc:sldMkLst>
        <pc:spChg chg="mod">
          <ac:chgData name="Janice Scott" userId="e8b6ecc4-0252-4012-9678-13ff72efa165" providerId="ADAL" clId="{E36E43F0-D35E-4968-8876-288F255F2E05}" dt="2024-02-09T13:44:48.846" v="22" actId="1076"/>
          <ac:spMkLst>
            <pc:docMk/>
            <pc:sldMk cId="0" sldId="269"/>
            <ac:spMk id="2" creationId="{00000000-0000-0000-0000-000000000000}"/>
          </ac:spMkLst>
        </pc:spChg>
        <pc:spChg chg="mod">
          <ac:chgData name="Janice Scott" userId="e8b6ecc4-0252-4012-9678-13ff72efa165" providerId="ADAL" clId="{E36E43F0-D35E-4968-8876-288F255F2E05}" dt="2024-02-09T13:44:58.413" v="23" actId="2711"/>
          <ac:spMkLst>
            <pc:docMk/>
            <pc:sldMk cId="0" sldId="269"/>
            <ac:spMk id="3" creationId="{00000000-0000-0000-0000-000000000000}"/>
          </ac:spMkLst>
        </pc:spChg>
      </pc:sldChg>
      <pc:sldChg chg="modSp mod">
        <pc:chgData name="Janice Scott" userId="e8b6ecc4-0252-4012-9678-13ff72efa165" providerId="ADAL" clId="{E36E43F0-D35E-4968-8876-288F255F2E05}" dt="2024-02-09T13:44:34.479" v="20" actId="2711"/>
        <pc:sldMkLst>
          <pc:docMk/>
          <pc:sldMk cId="0" sldId="270"/>
        </pc:sldMkLst>
        <pc:spChg chg="mod">
          <ac:chgData name="Janice Scott" userId="e8b6ecc4-0252-4012-9678-13ff72efa165" providerId="ADAL" clId="{E36E43F0-D35E-4968-8876-288F255F2E05}" dt="2024-02-09T13:44:24.942" v="19" actId="2711"/>
          <ac:spMkLst>
            <pc:docMk/>
            <pc:sldMk cId="0" sldId="270"/>
            <ac:spMk id="2" creationId="{00000000-0000-0000-0000-000000000000}"/>
          </ac:spMkLst>
        </pc:spChg>
        <pc:spChg chg="mod">
          <ac:chgData name="Janice Scott" userId="e8b6ecc4-0252-4012-9678-13ff72efa165" providerId="ADAL" clId="{E36E43F0-D35E-4968-8876-288F255F2E05}" dt="2024-02-09T13:44:34.479" v="20" actId="2711"/>
          <ac:spMkLst>
            <pc:docMk/>
            <pc:sldMk cId="0" sldId="270"/>
            <ac:spMk id="3" creationId="{00000000-0000-0000-0000-000000000000}"/>
          </ac:spMkLst>
        </pc:spChg>
      </pc:sldChg>
      <pc:sldChg chg="modSp mod">
        <pc:chgData name="Janice Scott" userId="e8b6ecc4-0252-4012-9678-13ff72efa165" providerId="ADAL" clId="{E36E43F0-D35E-4968-8876-288F255F2E05}" dt="2024-02-09T13:44:12.443" v="18" actId="2711"/>
        <pc:sldMkLst>
          <pc:docMk/>
          <pc:sldMk cId="0" sldId="271"/>
        </pc:sldMkLst>
        <pc:spChg chg="mod">
          <ac:chgData name="Janice Scott" userId="e8b6ecc4-0252-4012-9678-13ff72efa165" providerId="ADAL" clId="{E36E43F0-D35E-4968-8876-288F255F2E05}" dt="2024-02-09T13:44:02.489" v="17" actId="2711"/>
          <ac:spMkLst>
            <pc:docMk/>
            <pc:sldMk cId="0" sldId="271"/>
            <ac:spMk id="2" creationId="{00000000-0000-0000-0000-000000000000}"/>
          </ac:spMkLst>
        </pc:spChg>
        <pc:spChg chg="mod">
          <ac:chgData name="Janice Scott" userId="e8b6ecc4-0252-4012-9678-13ff72efa165" providerId="ADAL" clId="{E36E43F0-D35E-4968-8876-288F255F2E05}" dt="2024-02-09T13:44:12.443" v="18" actId="2711"/>
          <ac:spMkLst>
            <pc:docMk/>
            <pc:sldMk cId="0" sldId="271"/>
            <ac:spMk id="3" creationId="{00000000-0000-0000-0000-000000000000}"/>
          </ac:spMkLst>
        </pc:spChg>
      </pc:sldChg>
      <pc:sldChg chg="modSp mod">
        <pc:chgData name="Janice Scott" userId="e8b6ecc4-0252-4012-9678-13ff72efa165" providerId="ADAL" clId="{E36E43F0-D35E-4968-8876-288F255F2E05}" dt="2024-02-09T13:43:50.716" v="16" actId="2711"/>
        <pc:sldMkLst>
          <pc:docMk/>
          <pc:sldMk cId="0" sldId="272"/>
        </pc:sldMkLst>
        <pc:spChg chg="mod">
          <ac:chgData name="Janice Scott" userId="e8b6ecc4-0252-4012-9678-13ff72efa165" providerId="ADAL" clId="{E36E43F0-D35E-4968-8876-288F255F2E05}" dt="2024-02-09T13:43:34.916" v="15" actId="2711"/>
          <ac:spMkLst>
            <pc:docMk/>
            <pc:sldMk cId="0" sldId="272"/>
            <ac:spMk id="2" creationId="{00000000-0000-0000-0000-000000000000}"/>
          </ac:spMkLst>
        </pc:spChg>
        <pc:spChg chg="mod">
          <ac:chgData name="Janice Scott" userId="e8b6ecc4-0252-4012-9678-13ff72efa165" providerId="ADAL" clId="{E36E43F0-D35E-4968-8876-288F255F2E05}" dt="2024-02-09T13:43:26.323" v="14" actId="2711"/>
          <ac:spMkLst>
            <pc:docMk/>
            <pc:sldMk cId="0" sldId="272"/>
            <ac:spMk id="3" creationId="{00000000-0000-0000-0000-000000000000}"/>
          </ac:spMkLst>
        </pc:spChg>
        <pc:spChg chg="mod">
          <ac:chgData name="Janice Scott" userId="e8b6ecc4-0252-4012-9678-13ff72efa165" providerId="ADAL" clId="{E36E43F0-D35E-4968-8876-288F255F2E05}" dt="2024-02-09T13:43:50.716" v="16" actId="2711"/>
          <ac:spMkLst>
            <pc:docMk/>
            <pc:sldMk cId="0" sldId="272"/>
            <ac:spMk id="4" creationId="{00000000-0000-0000-0000-000000000000}"/>
          </ac:spMkLst>
        </pc:spChg>
      </pc:sldChg>
      <pc:sldChg chg="modSp mod">
        <pc:chgData name="Janice Scott" userId="e8b6ecc4-0252-4012-9678-13ff72efa165" providerId="ADAL" clId="{E36E43F0-D35E-4968-8876-288F255F2E05}" dt="2024-02-09T13:43:12.312" v="13" actId="2711"/>
        <pc:sldMkLst>
          <pc:docMk/>
          <pc:sldMk cId="0" sldId="273"/>
        </pc:sldMkLst>
        <pc:spChg chg="mod">
          <ac:chgData name="Janice Scott" userId="e8b6ecc4-0252-4012-9678-13ff72efa165" providerId="ADAL" clId="{E36E43F0-D35E-4968-8876-288F255F2E05}" dt="2024-02-09T13:43:12.312" v="13" actId="2711"/>
          <ac:spMkLst>
            <pc:docMk/>
            <pc:sldMk cId="0" sldId="273"/>
            <ac:spMk id="3" creationId="{00000000-0000-0000-0000-000000000000}"/>
          </ac:spMkLst>
        </pc:spChg>
      </pc:sldChg>
      <pc:sldChg chg="modSp mod">
        <pc:chgData name="Janice Scott" userId="e8b6ecc4-0252-4012-9678-13ff72efa165" providerId="ADAL" clId="{E36E43F0-D35E-4968-8876-288F255F2E05}" dt="2024-02-09T13:42:47.836" v="12" actId="2711"/>
        <pc:sldMkLst>
          <pc:docMk/>
          <pc:sldMk cId="0" sldId="274"/>
        </pc:sldMkLst>
        <pc:spChg chg="mod">
          <ac:chgData name="Janice Scott" userId="e8b6ecc4-0252-4012-9678-13ff72efa165" providerId="ADAL" clId="{E36E43F0-D35E-4968-8876-288F255F2E05}" dt="2024-02-09T13:42:47.836" v="12" actId="2711"/>
          <ac:spMkLst>
            <pc:docMk/>
            <pc:sldMk cId="0" sldId="274"/>
            <ac:spMk id="2" creationId="{00000000-0000-0000-0000-000000000000}"/>
          </ac:spMkLst>
        </pc:spChg>
      </pc:sldChg>
      <pc:sldChg chg="modSp mod">
        <pc:chgData name="Janice Scott" userId="e8b6ecc4-0252-4012-9678-13ff72efa165" providerId="ADAL" clId="{E36E43F0-D35E-4968-8876-288F255F2E05}" dt="2024-02-09T13:42:37.471" v="11" actId="2711"/>
        <pc:sldMkLst>
          <pc:docMk/>
          <pc:sldMk cId="0" sldId="275"/>
        </pc:sldMkLst>
        <pc:spChg chg="mod">
          <ac:chgData name="Janice Scott" userId="e8b6ecc4-0252-4012-9678-13ff72efa165" providerId="ADAL" clId="{E36E43F0-D35E-4968-8876-288F255F2E05}" dt="2024-02-09T13:42:28.786" v="10" actId="2711"/>
          <ac:spMkLst>
            <pc:docMk/>
            <pc:sldMk cId="0" sldId="275"/>
            <ac:spMk id="2" creationId="{00000000-0000-0000-0000-000000000000}"/>
          </ac:spMkLst>
        </pc:spChg>
        <pc:spChg chg="mod">
          <ac:chgData name="Janice Scott" userId="e8b6ecc4-0252-4012-9678-13ff72efa165" providerId="ADAL" clId="{E36E43F0-D35E-4968-8876-288F255F2E05}" dt="2024-02-09T13:42:37.471" v="11" actId="2711"/>
          <ac:spMkLst>
            <pc:docMk/>
            <pc:sldMk cId="0" sldId="275"/>
            <ac:spMk id="3" creationId="{00000000-0000-0000-0000-000000000000}"/>
          </ac:spMkLst>
        </pc:spChg>
      </pc:sldChg>
      <pc:sldChg chg="modSp mod">
        <pc:chgData name="Janice Scott" userId="e8b6ecc4-0252-4012-9678-13ff72efa165" providerId="ADAL" clId="{E36E43F0-D35E-4968-8876-288F255F2E05}" dt="2024-02-09T13:42:04.564" v="9" actId="2711"/>
        <pc:sldMkLst>
          <pc:docMk/>
          <pc:sldMk cId="0" sldId="276"/>
        </pc:sldMkLst>
        <pc:spChg chg="mod">
          <ac:chgData name="Janice Scott" userId="e8b6ecc4-0252-4012-9678-13ff72efa165" providerId="ADAL" clId="{E36E43F0-D35E-4968-8876-288F255F2E05}" dt="2024-02-09T13:41:55.164" v="8" actId="2711"/>
          <ac:spMkLst>
            <pc:docMk/>
            <pc:sldMk cId="0" sldId="276"/>
            <ac:spMk id="2" creationId="{00000000-0000-0000-0000-000000000000}"/>
          </ac:spMkLst>
        </pc:spChg>
        <pc:spChg chg="mod">
          <ac:chgData name="Janice Scott" userId="e8b6ecc4-0252-4012-9678-13ff72efa165" providerId="ADAL" clId="{E36E43F0-D35E-4968-8876-288F255F2E05}" dt="2024-02-09T13:42:04.564" v="9" actId="2711"/>
          <ac:spMkLst>
            <pc:docMk/>
            <pc:sldMk cId="0" sldId="276"/>
            <ac:spMk id="3" creationId="{00000000-0000-0000-0000-000000000000}"/>
          </ac:spMkLst>
        </pc:spChg>
      </pc:sldChg>
      <pc:sldChg chg="modSp mod">
        <pc:chgData name="Janice Scott" userId="e8b6ecc4-0252-4012-9678-13ff72efa165" providerId="ADAL" clId="{E36E43F0-D35E-4968-8876-288F255F2E05}" dt="2024-02-09T13:41:32.191" v="6" actId="2711"/>
        <pc:sldMkLst>
          <pc:docMk/>
          <pc:sldMk cId="0" sldId="277"/>
        </pc:sldMkLst>
        <pc:spChg chg="mod">
          <ac:chgData name="Janice Scott" userId="e8b6ecc4-0252-4012-9678-13ff72efa165" providerId="ADAL" clId="{E36E43F0-D35E-4968-8876-288F255F2E05}" dt="2024-02-09T13:41:32.191" v="6" actId="2711"/>
          <ac:spMkLst>
            <pc:docMk/>
            <pc:sldMk cId="0" sldId="277"/>
            <ac:spMk id="4" creationId="{00000000-0000-0000-0000-000000000000}"/>
          </ac:spMkLst>
        </pc:spChg>
        <pc:spChg chg="mod">
          <ac:chgData name="Janice Scott" userId="e8b6ecc4-0252-4012-9678-13ff72efa165" providerId="ADAL" clId="{E36E43F0-D35E-4968-8876-288F255F2E05}" dt="2024-02-09T13:41:18.570" v="5" actId="2711"/>
          <ac:spMkLst>
            <pc:docMk/>
            <pc:sldMk cId="0" sldId="277"/>
            <ac:spMk id="5" creationId="{00000000-0000-0000-0000-000000000000}"/>
          </ac:spMkLst>
        </pc:spChg>
      </pc:sldChg>
      <pc:sldChg chg="modSp mod">
        <pc:chgData name="Janice Scott" userId="e8b6ecc4-0252-4012-9678-13ff72efa165" providerId="ADAL" clId="{E36E43F0-D35E-4968-8876-288F255F2E05}" dt="2024-02-09T13:41:00.389" v="4" actId="2711"/>
        <pc:sldMkLst>
          <pc:docMk/>
          <pc:sldMk cId="0" sldId="278"/>
        </pc:sldMkLst>
        <pc:spChg chg="mod">
          <ac:chgData name="Janice Scott" userId="e8b6ecc4-0252-4012-9678-13ff72efa165" providerId="ADAL" clId="{E36E43F0-D35E-4968-8876-288F255F2E05}" dt="2024-02-09T13:40:46.568" v="3" actId="2711"/>
          <ac:spMkLst>
            <pc:docMk/>
            <pc:sldMk cId="0" sldId="278"/>
            <ac:spMk id="4" creationId="{00000000-0000-0000-0000-000000000000}"/>
          </ac:spMkLst>
        </pc:spChg>
        <pc:spChg chg="mod">
          <ac:chgData name="Janice Scott" userId="e8b6ecc4-0252-4012-9678-13ff72efa165" providerId="ADAL" clId="{E36E43F0-D35E-4968-8876-288F255F2E05}" dt="2024-02-09T13:41:00.389" v="4" actId="2711"/>
          <ac:spMkLst>
            <pc:docMk/>
            <pc:sldMk cId="0" sldId="278"/>
            <ac:spMk id="5" creationId="{00000000-0000-0000-0000-000000000000}"/>
          </ac:spMkLst>
        </pc:spChg>
        <pc:spChg chg="mod">
          <ac:chgData name="Janice Scott" userId="e8b6ecc4-0252-4012-9678-13ff72efa165" providerId="ADAL" clId="{E36E43F0-D35E-4968-8876-288F255F2E05}" dt="2024-02-09T13:40:36.529" v="2" actId="2711"/>
          <ac:spMkLst>
            <pc:docMk/>
            <pc:sldMk cId="0" sldId="278"/>
            <ac:spMk id="11" creationId="{00000000-0000-0000-0000-000000000000}"/>
          </ac:spMkLst>
        </pc:spChg>
      </pc:sldChg>
      <pc:sldChg chg="modSp mod">
        <pc:chgData name="Janice Scott" userId="e8b6ecc4-0252-4012-9678-13ff72efa165" providerId="ADAL" clId="{E36E43F0-D35E-4968-8876-288F255F2E05}" dt="2024-02-09T13:58:47.831" v="74" actId="2711"/>
        <pc:sldMkLst>
          <pc:docMk/>
          <pc:sldMk cId="1262022763" sldId="280"/>
        </pc:sldMkLst>
        <pc:spChg chg="mod">
          <ac:chgData name="Janice Scott" userId="e8b6ecc4-0252-4012-9678-13ff72efa165" providerId="ADAL" clId="{E36E43F0-D35E-4968-8876-288F255F2E05}" dt="2024-02-09T13:58:38.709" v="73" actId="2711"/>
          <ac:spMkLst>
            <pc:docMk/>
            <pc:sldMk cId="1262022763" sldId="280"/>
            <ac:spMk id="2" creationId="{76C390D7-CEB1-5FEA-22CD-8C397AB10A15}"/>
          </ac:spMkLst>
        </pc:spChg>
        <pc:spChg chg="mod">
          <ac:chgData name="Janice Scott" userId="e8b6ecc4-0252-4012-9678-13ff72efa165" providerId="ADAL" clId="{E36E43F0-D35E-4968-8876-288F255F2E05}" dt="2024-02-09T13:58:47.831" v="74" actId="2711"/>
          <ac:spMkLst>
            <pc:docMk/>
            <pc:sldMk cId="1262022763" sldId="280"/>
            <ac:spMk id="3" creationId="{8FAD83ED-01C0-632A-283D-87B5070F5A38}"/>
          </ac:spMkLst>
        </pc:spChg>
      </pc:sldChg>
      <pc:sldChg chg="modSp mod">
        <pc:chgData name="Janice Scott" userId="e8b6ecc4-0252-4012-9678-13ff72efa165" providerId="ADAL" clId="{E36E43F0-D35E-4968-8876-288F255F2E05}" dt="2024-02-09T13:58:24.198" v="72" actId="27636"/>
        <pc:sldMkLst>
          <pc:docMk/>
          <pc:sldMk cId="1069420206" sldId="281"/>
        </pc:sldMkLst>
        <pc:spChg chg="mod">
          <ac:chgData name="Janice Scott" userId="e8b6ecc4-0252-4012-9678-13ff72efa165" providerId="ADAL" clId="{E36E43F0-D35E-4968-8876-288F255F2E05}" dt="2024-02-09T13:56:56.201" v="60" actId="2711"/>
          <ac:spMkLst>
            <pc:docMk/>
            <pc:sldMk cId="1069420206" sldId="281"/>
            <ac:spMk id="2" creationId="{DB8133C5-D2BB-8569-579C-DF5BEEE0939D}"/>
          </ac:spMkLst>
        </pc:spChg>
        <pc:spChg chg="mod">
          <ac:chgData name="Janice Scott" userId="e8b6ecc4-0252-4012-9678-13ff72efa165" providerId="ADAL" clId="{E36E43F0-D35E-4968-8876-288F255F2E05}" dt="2024-02-09T13:58:24.198" v="72" actId="27636"/>
          <ac:spMkLst>
            <pc:docMk/>
            <pc:sldMk cId="1069420206" sldId="281"/>
            <ac:spMk id="3" creationId="{E136BEA5-DD03-F4A5-86F4-041D7FB78FB8}"/>
          </ac:spMkLst>
        </pc:spChg>
        <pc:spChg chg="mod">
          <ac:chgData name="Janice Scott" userId="e8b6ecc4-0252-4012-9678-13ff72efa165" providerId="ADAL" clId="{E36E43F0-D35E-4968-8876-288F255F2E05}" dt="2024-02-09T13:58:17.507" v="70" actId="1076"/>
          <ac:spMkLst>
            <pc:docMk/>
            <pc:sldMk cId="1069420206" sldId="281"/>
            <ac:spMk id="4" creationId="{8935693F-FD1B-2FD7-C732-717F30F8B1BC}"/>
          </ac:spMkLst>
        </pc:spChg>
      </pc:sldChg>
      <pc:sldChg chg="modSp mod">
        <pc:chgData name="Janice Scott" userId="e8b6ecc4-0252-4012-9678-13ff72efa165" providerId="ADAL" clId="{E36E43F0-D35E-4968-8876-288F255F2E05}" dt="2024-02-09T13:55:39.453" v="52" actId="20577"/>
        <pc:sldMkLst>
          <pc:docMk/>
          <pc:sldMk cId="2272595273" sldId="282"/>
        </pc:sldMkLst>
        <pc:spChg chg="mod">
          <ac:chgData name="Janice Scott" userId="e8b6ecc4-0252-4012-9678-13ff72efa165" providerId="ADAL" clId="{E36E43F0-D35E-4968-8876-288F255F2E05}" dt="2024-02-09T13:55:24.669" v="49" actId="1076"/>
          <ac:spMkLst>
            <pc:docMk/>
            <pc:sldMk cId="2272595273" sldId="282"/>
            <ac:spMk id="2" creationId="{07076EB6-D26D-8BE5-DA7C-C7A4CB2B015F}"/>
          </ac:spMkLst>
        </pc:spChg>
        <pc:spChg chg="mod">
          <ac:chgData name="Janice Scott" userId="e8b6ecc4-0252-4012-9678-13ff72efa165" providerId="ADAL" clId="{E36E43F0-D35E-4968-8876-288F255F2E05}" dt="2024-02-09T13:55:39.453" v="52" actId="20577"/>
          <ac:spMkLst>
            <pc:docMk/>
            <pc:sldMk cId="2272595273" sldId="282"/>
            <ac:spMk id="21" creationId="{CBBC1D8F-1702-430B-836A-9178263D0738}"/>
          </ac:spMkLst>
        </pc:spChg>
      </pc:sldChg>
      <pc:sldChg chg="modSp mod">
        <pc:chgData name="Janice Scott" userId="e8b6ecc4-0252-4012-9678-13ff72efa165" providerId="ADAL" clId="{E36E43F0-D35E-4968-8876-288F255F2E05}" dt="2024-02-09T13:54:13.518" v="41" actId="2711"/>
        <pc:sldMkLst>
          <pc:docMk/>
          <pc:sldMk cId="423673555" sldId="284"/>
        </pc:sldMkLst>
        <pc:spChg chg="mod">
          <ac:chgData name="Janice Scott" userId="e8b6ecc4-0252-4012-9678-13ff72efa165" providerId="ADAL" clId="{E36E43F0-D35E-4968-8876-288F255F2E05}" dt="2024-02-09T13:53:56.357" v="39" actId="1076"/>
          <ac:spMkLst>
            <pc:docMk/>
            <pc:sldMk cId="423673555" sldId="284"/>
            <ac:spMk id="3" creationId="{4E4735A3-BB68-169E-0F9D-E3CB36976BF8}"/>
          </ac:spMkLst>
        </pc:spChg>
        <pc:spChg chg="mod">
          <ac:chgData name="Janice Scott" userId="e8b6ecc4-0252-4012-9678-13ff72efa165" providerId="ADAL" clId="{E36E43F0-D35E-4968-8876-288F255F2E05}" dt="2024-02-09T13:54:04.705" v="40" actId="2711"/>
          <ac:spMkLst>
            <pc:docMk/>
            <pc:sldMk cId="423673555" sldId="284"/>
            <ac:spMk id="4" creationId="{C02366C3-00D7-3E74-9ABB-DD6F1A550B46}"/>
          </ac:spMkLst>
        </pc:spChg>
        <pc:spChg chg="mod">
          <ac:chgData name="Janice Scott" userId="e8b6ecc4-0252-4012-9678-13ff72efa165" providerId="ADAL" clId="{E36E43F0-D35E-4968-8876-288F255F2E05}" dt="2024-02-09T13:54:13.518" v="41" actId="2711"/>
          <ac:spMkLst>
            <pc:docMk/>
            <pc:sldMk cId="423673555" sldId="284"/>
            <ac:spMk id="5" creationId="{B69EDE38-5220-33EE-BEF8-9B7B0D6288ED}"/>
          </ac:spMkLst>
        </pc:spChg>
      </pc:sldChg>
    </pc:docChg>
  </pc:docChgLst>
  <pc:docChgLst>
    <pc:chgData name="Gilbrith Gogel" userId="S::ggogel@planrva.org::76599cb7-ef9b-4793-a388-0edcc4f5588e" providerId="AD" clId="Web-{718519A3-C026-033F-205C-0893FD9CA070}"/>
    <pc:docChg chg="modSld">
      <pc:chgData name="Gilbrith Gogel" userId="S::ggogel@planrva.org::76599cb7-ef9b-4793-a388-0edcc4f5588e" providerId="AD" clId="Web-{718519A3-C026-033F-205C-0893FD9CA070}" dt="2024-02-07T22:10:26.305" v="3"/>
      <pc:docMkLst>
        <pc:docMk/>
      </pc:docMkLst>
      <pc:sldChg chg="modSp">
        <pc:chgData name="Gilbrith Gogel" userId="S::ggogel@planrva.org::76599cb7-ef9b-4793-a388-0edcc4f5588e" providerId="AD" clId="Web-{718519A3-C026-033F-205C-0893FD9CA070}" dt="2024-02-07T22:09:30.820" v="1"/>
        <pc:sldMkLst>
          <pc:docMk/>
          <pc:sldMk cId="0" sldId="257"/>
        </pc:sldMkLst>
        <pc:spChg chg="mod">
          <ac:chgData name="Gilbrith Gogel" userId="S::ggogel@planrva.org::76599cb7-ef9b-4793-a388-0edcc4f5588e" providerId="AD" clId="Web-{718519A3-C026-033F-205C-0893FD9CA070}" dt="2024-02-07T22:09:30.820" v="0"/>
          <ac:spMkLst>
            <pc:docMk/>
            <pc:sldMk cId="0" sldId="257"/>
            <ac:spMk id="4" creationId="{00000000-0000-0000-0000-000000000000}"/>
          </ac:spMkLst>
        </pc:spChg>
        <pc:spChg chg="mod">
          <ac:chgData name="Gilbrith Gogel" userId="S::ggogel@planrva.org::76599cb7-ef9b-4793-a388-0edcc4f5588e" providerId="AD" clId="Web-{718519A3-C026-033F-205C-0893FD9CA070}" dt="2024-02-07T22:09:30.820" v="1"/>
          <ac:spMkLst>
            <pc:docMk/>
            <pc:sldMk cId="0" sldId="257"/>
            <ac:spMk id="5" creationId="{00000000-0000-0000-0000-000000000000}"/>
          </ac:spMkLst>
        </pc:spChg>
      </pc:sldChg>
      <pc:sldChg chg="modSp">
        <pc:chgData name="Gilbrith Gogel" userId="S::ggogel@planrva.org::76599cb7-ef9b-4793-a388-0edcc4f5588e" providerId="AD" clId="Web-{718519A3-C026-033F-205C-0893FD9CA070}" dt="2024-02-07T22:10:26.305" v="3"/>
        <pc:sldMkLst>
          <pc:docMk/>
          <pc:sldMk cId="0" sldId="258"/>
        </pc:sldMkLst>
        <pc:spChg chg="mod">
          <ac:chgData name="Gilbrith Gogel" userId="S::ggogel@planrva.org::76599cb7-ef9b-4793-a388-0edcc4f5588e" providerId="AD" clId="Web-{718519A3-C026-033F-205C-0893FD9CA070}" dt="2024-02-07T22:10:26.305" v="3"/>
          <ac:spMkLst>
            <pc:docMk/>
            <pc:sldMk cId="0" sldId="258"/>
            <ac:spMk id="3" creationId="{00000000-0000-0000-0000-000000000000}"/>
          </ac:spMkLst>
        </pc:spChg>
      </pc:sldChg>
    </pc:docChg>
  </pc:docChgLst>
  <pc:docChgLst>
    <pc:chgData name="Martha Shickle" userId="a79a3f45-5881-4263-bcd7-7105570be949" providerId="ADAL" clId="{EDFC1296-DEE2-4320-B456-9261F3AD9675}"/>
    <pc:docChg chg="addSld delSld modSld sldOrd modNotesMaster">
      <pc:chgData name="Martha Shickle" userId="a79a3f45-5881-4263-bcd7-7105570be949" providerId="ADAL" clId="{EDFC1296-DEE2-4320-B456-9261F3AD9675}" dt="2024-02-08T13:27:06.328" v="208"/>
      <pc:docMkLst>
        <pc:docMk/>
      </pc:docMkLst>
      <pc:sldChg chg="modNotes">
        <pc:chgData name="Martha Shickle" userId="a79a3f45-5881-4263-bcd7-7105570be949" providerId="ADAL" clId="{EDFC1296-DEE2-4320-B456-9261F3AD9675}" dt="2024-02-08T13:05:57.999" v="206"/>
        <pc:sldMkLst>
          <pc:docMk/>
          <pc:sldMk cId="0" sldId="257"/>
        </pc:sldMkLst>
      </pc:sldChg>
      <pc:sldChg chg="modNotes">
        <pc:chgData name="Martha Shickle" userId="a79a3f45-5881-4263-bcd7-7105570be949" providerId="ADAL" clId="{EDFC1296-DEE2-4320-B456-9261F3AD9675}" dt="2024-02-08T13:05:57.999" v="206"/>
        <pc:sldMkLst>
          <pc:docMk/>
          <pc:sldMk cId="0" sldId="258"/>
        </pc:sldMkLst>
      </pc:sldChg>
      <pc:sldChg chg="ord modNotes">
        <pc:chgData name="Martha Shickle" userId="a79a3f45-5881-4263-bcd7-7105570be949" providerId="ADAL" clId="{EDFC1296-DEE2-4320-B456-9261F3AD9675}" dt="2024-02-08T13:05:57.999" v="206"/>
        <pc:sldMkLst>
          <pc:docMk/>
          <pc:sldMk cId="0" sldId="259"/>
        </pc:sldMkLst>
      </pc:sldChg>
      <pc:sldChg chg="ord modNotes">
        <pc:chgData name="Martha Shickle" userId="a79a3f45-5881-4263-bcd7-7105570be949" providerId="ADAL" clId="{EDFC1296-DEE2-4320-B456-9261F3AD9675}" dt="2024-02-08T13:05:57.999" v="206"/>
        <pc:sldMkLst>
          <pc:docMk/>
          <pc:sldMk cId="0" sldId="260"/>
        </pc:sldMkLst>
      </pc:sldChg>
      <pc:sldChg chg="modNotes">
        <pc:chgData name="Martha Shickle" userId="a79a3f45-5881-4263-bcd7-7105570be949" providerId="ADAL" clId="{EDFC1296-DEE2-4320-B456-9261F3AD9675}" dt="2024-02-08T13:05:57.999" v="206"/>
        <pc:sldMkLst>
          <pc:docMk/>
          <pc:sldMk cId="0" sldId="261"/>
        </pc:sldMkLst>
      </pc:sldChg>
      <pc:sldChg chg="modNotes">
        <pc:chgData name="Martha Shickle" userId="a79a3f45-5881-4263-bcd7-7105570be949" providerId="ADAL" clId="{EDFC1296-DEE2-4320-B456-9261F3AD9675}" dt="2024-02-08T13:05:57.999" v="206"/>
        <pc:sldMkLst>
          <pc:docMk/>
          <pc:sldMk cId="0" sldId="267"/>
        </pc:sldMkLst>
      </pc:sldChg>
      <pc:sldChg chg="modSp mod modNotes">
        <pc:chgData name="Martha Shickle" userId="a79a3f45-5881-4263-bcd7-7105570be949" providerId="ADAL" clId="{EDFC1296-DEE2-4320-B456-9261F3AD9675}" dt="2024-02-08T13:05:57.999" v="206"/>
        <pc:sldMkLst>
          <pc:docMk/>
          <pc:sldMk cId="0" sldId="271"/>
        </pc:sldMkLst>
        <pc:spChg chg="mod">
          <ac:chgData name="Martha Shickle" userId="a79a3f45-5881-4263-bcd7-7105570be949" providerId="ADAL" clId="{EDFC1296-DEE2-4320-B456-9261F3AD9675}" dt="2024-02-08T12:10:54.325" v="46" actId="20577"/>
          <ac:spMkLst>
            <pc:docMk/>
            <pc:sldMk cId="0" sldId="271"/>
            <ac:spMk id="3" creationId="{00000000-0000-0000-0000-000000000000}"/>
          </ac:spMkLst>
        </pc:spChg>
      </pc:sldChg>
      <pc:sldChg chg="modNotes">
        <pc:chgData name="Martha Shickle" userId="a79a3f45-5881-4263-bcd7-7105570be949" providerId="ADAL" clId="{EDFC1296-DEE2-4320-B456-9261F3AD9675}" dt="2024-02-08T13:05:57.999" v="206"/>
        <pc:sldMkLst>
          <pc:docMk/>
          <pc:sldMk cId="0" sldId="272"/>
        </pc:sldMkLst>
      </pc:sldChg>
      <pc:sldChg chg="modSp mod modNotes">
        <pc:chgData name="Martha Shickle" userId="a79a3f45-5881-4263-bcd7-7105570be949" providerId="ADAL" clId="{EDFC1296-DEE2-4320-B456-9261F3AD9675}" dt="2024-02-08T13:05:57.999" v="206"/>
        <pc:sldMkLst>
          <pc:docMk/>
          <pc:sldMk cId="0" sldId="273"/>
        </pc:sldMkLst>
        <pc:spChg chg="mod">
          <ac:chgData name="Martha Shickle" userId="a79a3f45-5881-4263-bcd7-7105570be949" providerId="ADAL" clId="{EDFC1296-DEE2-4320-B456-9261F3AD9675}" dt="2024-02-08T12:11:02.554" v="47" actId="1076"/>
          <ac:spMkLst>
            <pc:docMk/>
            <pc:sldMk cId="0" sldId="273"/>
            <ac:spMk id="2" creationId="{00000000-0000-0000-0000-000000000000}"/>
          </ac:spMkLst>
        </pc:spChg>
      </pc:sldChg>
      <pc:sldChg chg="modNotes">
        <pc:chgData name="Martha Shickle" userId="a79a3f45-5881-4263-bcd7-7105570be949" providerId="ADAL" clId="{EDFC1296-DEE2-4320-B456-9261F3AD9675}" dt="2024-02-08T13:05:57.999" v="206"/>
        <pc:sldMkLst>
          <pc:docMk/>
          <pc:sldMk cId="0" sldId="274"/>
        </pc:sldMkLst>
      </pc:sldChg>
      <pc:sldChg chg="modSp mod modNotes">
        <pc:chgData name="Martha Shickle" userId="a79a3f45-5881-4263-bcd7-7105570be949" providerId="ADAL" clId="{EDFC1296-DEE2-4320-B456-9261F3AD9675}" dt="2024-02-08T13:05:57.999" v="206"/>
        <pc:sldMkLst>
          <pc:docMk/>
          <pc:sldMk cId="0" sldId="275"/>
        </pc:sldMkLst>
        <pc:spChg chg="mod">
          <ac:chgData name="Martha Shickle" userId="a79a3f45-5881-4263-bcd7-7105570be949" providerId="ADAL" clId="{EDFC1296-DEE2-4320-B456-9261F3AD9675}" dt="2024-02-08T12:13:33.809" v="49" actId="207"/>
          <ac:spMkLst>
            <pc:docMk/>
            <pc:sldMk cId="0" sldId="275"/>
            <ac:spMk id="3" creationId="{00000000-0000-0000-0000-000000000000}"/>
          </ac:spMkLst>
        </pc:spChg>
      </pc:sldChg>
      <pc:sldChg chg="modSp mod modNotes">
        <pc:chgData name="Martha Shickle" userId="a79a3f45-5881-4263-bcd7-7105570be949" providerId="ADAL" clId="{EDFC1296-DEE2-4320-B456-9261F3AD9675}" dt="2024-02-08T13:05:57.999" v="206"/>
        <pc:sldMkLst>
          <pc:docMk/>
          <pc:sldMk cId="0" sldId="276"/>
        </pc:sldMkLst>
        <pc:spChg chg="mod">
          <ac:chgData name="Martha Shickle" userId="a79a3f45-5881-4263-bcd7-7105570be949" providerId="ADAL" clId="{EDFC1296-DEE2-4320-B456-9261F3AD9675}" dt="2024-02-08T12:15:12.130" v="198" actId="20577"/>
          <ac:spMkLst>
            <pc:docMk/>
            <pc:sldMk cId="0" sldId="276"/>
            <ac:spMk id="3" creationId="{00000000-0000-0000-0000-000000000000}"/>
          </ac:spMkLst>
        </pc:spChg>
      </pc:sldChg>
      <pc:sldChg chg="modSp mod modNotes">
        <pc:chgData name="Martha Shickle" userId="a79a3f45-5881-4263-bcd7-7105570be949" providerId="ADAL" clId="{EDFC1296-DEE2-4320-B456-9261F3AD9675}" dt="2024-02-08T13:05:57.999" v="206"/>
        <pc:sldMkLst>
          <pc:docMk/>
          <pc:sldMk cId="0" sldId="277"/>
        </pc:sldMkLst>
        <pc:spChg chg="mod">
          <ac:chgData name="Martha Shickle" userId="a79a3f45-5881-4263-bcd7-7105570be949" providerId="ADAL" clId="{EDFC1296-DEE2-4320-B456-9261F3AD9675}" dt="2024-02-08T12:17:32.550" v="203" actId="207"/>
          <ac:spMkLst>
            <pc:docMk/>
            <pc:sldMk cId="0" sldId="277"/>
            <ac:spMk id="4" creationId="{00000000-0000-0000-0000-000000000000}"/>
          </ac:spMkLst>
        </pc:spChg>
      </pc:sldChg>
      <pc:sldChg chg="modSp modNotes">
        <pc:chgData name="Martha Shickle" userId="a79a3f45-5881-4263-bcd7-7105570be949" providerId="ADAL" clId="{EDFC1296-DEE2-4320-B456-9261F3AD9675}" dt="2024-02-08T13:05:57.999" v="206"/>
        <pc:sldMkLst>
          <pc:docMk/>
          <pc:sldMk cId="0" sldId="278"/>
        </pc:sldMkLst>
        <pc:spChg chg="mod">
          <ac:chgData name="Martha Shickle" userId="a79a3f45-5881-4263-bcd7-7105570be949" providerId="ADAL" clId="{EDFC1296-DEE2-4320-B456-9261F3AD9675}" dt="2024-02-08T12:19:15.879" v="205"/>
          <ac:spMkLst>
            <pc:docMk/>
            <pc:sldMk cId="0" sldId="278"/>
            <ac:spMk id="7" creationId="{00000000-0000-0000-0000-000000000000}"/>
          </ac:spMkLst>
        </pc:spChg>
        <pc:spChg chg="mod">
          <ac:chgData name="Martha Shickle" userId="a79a3f45-5881-4263-bcd7-7105570be949" providerId="ADAL" clId="{EDFC1296-DEE2-4320-B456-9261F3AD9675}" dt="2024-02-08T12:18:28.978" v="204"/>
          <ac:spMkLst>
            <pc:docMk/>
            <pc:sldMk cId="0" sldId="278"/>
            <ac:spMk id="8" creationId="{00000000-0000-0000-0000-000000000000}"/>
          </ac:spMkLst>
        </pc:spChg>
      </pc:sldChg>
      <pc:sldChg chg="new del">
        <pc:chgData name="Martha Shickle" userId="a79a3f45-5881-4263-bcd7-7105570be949" providerId="ADAL" clId="{EDFC1296-DEE2-4320-B456-9261F3AD9675}" dt="2024-02-08T12:06:03.489" v="2" actId="47"/>
        <pc:sldMkLst>
          <pc:docMk/>
          <pc:sldMk cId="793670786" sldId="279"/>
        </pc:sldMkLst>
      </pc:sldChg>
      <pc:sldChg chg="add ord modNotes">
        <pc:chgData name="Martha Shickle" userId="a79a3f45-5881-4263-bcd7-7105570be949" providerId="ADAL" clId="{EDFC1296-DEE2-4320-B456-9261F3AD9675}" dt="2024-02-08T13:27:06.328" v="208"/>
        <pc:sldMkLst>
          <pc:docMk/>
          <pc:sldMk cId="1262022763" sldId="280"/>
        </pc:sldMkLst>
      </pc:sldChg>
      <pc:sldChg chg="add">
        <pc:chgData name="Martha Shickle" userId="a79a3f45-5881-4263-bcd7-7105570be949" providerId="ADAL" clId="{EDFC1296-DEE2-4320-B456-9261F3AD9675}" dt="2024-02-08T12:06:52.617" v="9"/>
        <pc:sldMkLst>
          <pc:docMk/>
          <pc:sldMk cId="1069420206" sldId="281"/>
        </pc:sldMkLst>
      </pc:sldChg>
      <pc:sldChg chg="add">
        <pc:chgData name="Martha Shickle" userId="a79a3f45-5881-4263-bcd7-7105570be949" providerId="ADAL" clId="{EDFC1296-DEE2-4320-B456-9261F3AD9675}" dt="2024-02-08T12:07:20.841" v="10"/>
        <pc:sldMkLst>
          <pc:docMk/>
          <pc:sldMk cId="2272595273" sldId="282"/>
        </pc:sldMkLst>
      </pc:sldChg>
      <pc:sldChg chg="add">
        <pc:chgData name="Martha Shickle" userId="a79a3f45-5881-4263-bcd7-7105570be949" providerId="ADAL" clId="{EDFC1296-DEE2-4320-B456-9261F3AD9675}" dt="2024-02-08T12:07:40.951" v="11"/>
        <pc:sldMkLst>
          <pc:docMk/>
          <pc:sldMk cId="1386099496" sldId="283"/>
        </pc:sldMkLst>
      </pc:sldChg>
      <pc:sldChg chg="add">
        <pc:chgData name="Martha Shickle" userId="a79a3f45-5881-4263-bcd7-7105570be949" providerId="ADAL" clId="{EDFC1296-DEE2-4320-B456-9261F3AD9675}" dt="2024-02-08T12:07:51.207" v="12"/>
        <pc:sldMkLst>
          <pc:docMk/>
          <pc:sldMk cId="423673555" sldId="284"/>
        </pc:sldMkLst>
      </pc:sldChg>
      <pc:sldChg chg="add modNotes">
        <pc:chgData name="Martha Shickle" userId="a79a3f45-5881-4263-bcd7-7105570be949" providerId="ADAL" clId="{EDFC1296-DEE2-4320-B456-9261F3AD9675}" dt="2024-02-08T13:05:57.999" v="206"/>
        <pc:sldMkLst>
          <pc:docMk/>
          <pc:sldMk cId="3864231728" sldId="28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20EE4-D956-4ADE-BF96-003E0245795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8412994-F2E4-4FF8-BB97-6E4044FC0BE0}">
      <dgm:prSet phldrT="[Text]" custT="1"/>
      <dgm:spPr/>
      <dgm:t>
        <a:bodyPr/>
        <a:lstStyle/>
        <a:p>
          <a:r>
            <a:rPr lang="en-US" sz="1200"/>
            <a:t>Data, Res &amp; Tech</a:t>
          </a:r>
        </a:p>
      </dgm:t>
    </dgm:pt>
    <dgm:pt modelId="{D97F0617-1F38-4654-8D03-FABB8E48107A}" type="parTrans" cxnId="{2F24F294-85A5-4864-8AC2-D68B84764471}">
      <dgm:prSet/>
      <dgm:spPr/>
      <dgm:t>
        <a:bodyPr/>
        <a:lstStyle/>
        <a:p>
          <a:endParaRPr lang="en-US"/>
        </a:p>
      </dgm:t>
    </dgm:pt>
    <dgm:pt modelId="{BF05F8E2-DA0F-483F-ABDC-5F7BFA488634}" type="sibTrans" cxnId="{2F24F294-85A5-4864-8AC2-D68B84764471}">
      <dgm:prSet/>
      <dgm:spPr/>
      <dgm:t>
        <a:bodyPr/>
        <a:lstStyle/>
        <a:p>
          <a:endParaRPr lang="en-US"/>
        </a:p>
      </dgm:t>
    </dgm:pt>
    <dgm:pt modelId="{D506DCA5-EB70-4F3E-9D30-7DAB0188C4C6}">
      <dgm:prSet phldrT="[Text]" custT="1"/>
      <dgm:spPr/>
      <dgm:t>
        <a:bodyPr/>
        <a:lstStyle/>
        <a:p>
          <a:pPr rtl="0"/>
          <a:r>
            <a:rPr lang="en-US" sz="1200"/>
            <a:t>Administration</a:t>
          </a:r>
          <a:r>
            <a:rPr lang="en-US" sz="1200">
              <a:latin typeface="Montserrat"/>
            </a:rPr>
            <a:t> &amp; Finance</a:t>
          </a:r>
          <a:endParaRPr lang="en-US" sz="1200"/>
        </a:p>
      </dgm:t>
    </dgm:pt>
    <dgm:pt modelId="{A75BB88D-4961-4771-9069-0288042F1F8A}" type="parTrans" cxnId="{198EDAAB-9749-432D-9AD9-0A4C563FBADE}">
      <dgm:prSet/>
      <dgm:spPr/>
      <dgm:t>
        <a:bodyPr/>
        <a:lstStyle/>
        <a:p>
          <a:endParaRPr lang="en-US"/>
        </a:p>
      </dgm:t>
    </dgm:pt>
    <dgm:pt modelId="{20DF2B28-27F1-453B-A9F7-2614CF8B7E74}" type="sibTrans" cxnId="{198EDAAB-9749-432D-9AD9-0A4C563FBADE}">
      <dgm:prSet/>
      <dgm:spPr/>
      <dgm:t>
        <a:bodyPr/>
        <a:lstStyle/>
        <a:p>
          <a:endParaRPr lang="en-US"/>
        </a:p>
      </dgm:t>
    </dgm:pt>
    <dgm:pt modelId="{44898D94-2DE8-4BDB-AC0D-E224C10D2AD8}">
      <dgm:prSet phldrT="[Text]"/>
      <dgm:spPr/>
      <dgm:t>
        <a:bodyPr/>
        <a:lstStyle/>
        <a:p>
          <a:r>
            <a:rPr lang="en-US"/>
            <a:t>CVTA</a:t>
          </a:r>
        </a:p>
        <a:p>
          <a:r>
            <a:rPr lang="en-US"/>
            <a:t>EMACV</a:t>
          </a:r>
        </a:p>
        <a:p>
          <a:r>
            <a:rPr lang="en-US"/>
            <a:t>FOLAR</a:t>
          </a:r>
        </a:p>
        <a:p>
          <a:r>
            <a:rPr lang="en-US"/>
            <a:t>RRTPO</a:t>
          </a:r>
        </a:p>
        <a:p>
          <a:r>
            <a:rPr lang="en-US"/>
            <a:t>Member Localities</a:t>
          </a:r>
        </a:p>
      </dgm:t>
    </dgm:pt>
    <dgm:pt modelId="{6E55EEE2-06CC-4376-871B-8831C0CEFFD9}" type="parTrans" cxnId="{1D03E758-B19D-4A2A-8E36-F188FBAF3374}">
      <dgm:prSet/>
      <dgm:spPr/>
      <dgm:t>
        <a:bodyPr/>
        <a:lstStyle/>
        <a:p>
          <a:endParaRPr lang="en-US"/>
        </a:p>
      </dgm:t>
    </dgm:pt>
    <dgm:pt modelId="{A1D4C766-DF82-4CEC-9AE4-EB5A142FB5C3}" type="sibTrans" cxnId="{1D03E758-B19D-4A2A-8E36-F188FBAF3374}">
      <dgm:prSet/>
      <dgm:spPr/>
      <dgm:t>
        <a:bodyPr/>
        <a:lstStyle/>
        <a:p>
          <a:endParaRPr lang="en-US"/>
        </a:p>
      </dgm:t>
    </dgm:pt>
    <dgm:pt modelId="{6EC5A9EE-C153-4C65-925A-DD37CC6D27F9}">
      <dgm:prSet phldrT="[Text]"/>
      <dgm:spPr/>
      <dgm:t>
        <a:bodyPr/>
        <a:lstStyle/>
        <a:p>
          <a:r>
            <a:rPr lang="en-US"/>
            <a:t>Peer PDCs</a:t>
          </a:r>
        </a:p>
        <a:p>
          <a:pPr rtl="0"/>
          <a:r>
            <a:rPr lang="en-US">
              <a:latin typeface="Montserrat"/>
            </a:rPr>
            <a:t> </a:t>
          </a:r>
          <a:r>
            <a:rPr lang="en-US"/>
            <a:t>State/Federal Agencies</a:t>
          </a:r>
        </a:p>
      </dgm:t>
    </dgm:pt>
    <dgm:pt modelId="{EF1F6B0A-8461-4BB8-A4F8-C216501DDC2B}" type="parTrans" cxnId="{06885536-E0B7-47D5-8657-9630EAC59D62}">
      <dgm:prSet/>
      <dgm:spPr/>
      <dgm:t>
        <a:bodyPr/>
        <a:lstStyle/>
        <a:p>
          <a:endParaRPr lang="en-US"/>
        </a:p>
      </dgm:t>
    </dgm:pt>
    <dgm:pt modelId="{E9610AD8-D30A-4C2A-9950-F67A12BA82A1}" type="sibTrans" cxnId="{06885536-E0B7-47D5-8657-9630EAC59D62}">
      <dgm:prSet/>
      <dgm:spPr/>
      <dgm:t>
        <a:bodyPr/>
        <a:lstStyle/>
        <a:p>
          <a:endParaRPr lang="en-US"/>
        </a:p>
      </dgm:t>
    </dgm:pt>
    <dgm:pt modelId="{FE58B11D-6D83-4620-8A38-C3596F478481}">
      <dgm:prSet phldrT="[Text]"/>
      <dgm:spPr/>
      <dgm:t>
        <a:bodyPr/>
        <a:lstStyle/>
        <a:p>
          <a:r>
            <a:rPr lang="en-US"/>
            <a:t>Regional Indicators</a:t>
          </a:r>
        </a:p>
        <a:p>
          <a:pPr rtl="0"/>
          <a:r>
            <a:rPr lang="en-US"/>
            <a:t>Data &amp; </a:t>
          </a:r>
          <a:r>
            <a:rPr lang="en-US">
              <a:latin typeface="Montserrat"/>
            </a:rPr>
            <a:t>Analysis</a:t>
          </a:r>
        </a:p>
      </dgm:t>
    </dgm:pt>
    <dgm:pt modelId="{D60A6CA0-821E-430D-A68E-62DF17B6ECD2}" type="parTrans" cxnId="{BE760F88-CD96-4CC8-A7B6-EDBB0BF32ADA}">
      <dgm:prSet/>
      <dgm:spPr/>
      <dgm:t>
        <a:bodyPr/>
        <a:lstStyle/>
        <a:p>
          <a:endParaRPr lang="en-US"/>
        </a:p>
      </dgm:t>
    </dgm:pt>
    <dgm:pt modelId="{A337F608-F81F-4A17-ACED-398788AB6228}" type="sibTrans" cxnId="{BE760F88-CD96-4CC8-A7B6-EDBB0BF32ADA}">
      <dgm:prSet/>
      <dgm:spPr/>
      <dgm:t>
        <a:bodyPr/>
        <a:lstStyle/>
        <a:p>
          <a:endParaRPr lang="en-US"/>
        </a:p>
      </dgm:t>
    </dgm:pt>
    <dgm:pt modelId="{B9A1CFD4-37E8-4ED2-B904-FED8633CA3D5}">
      <dgm:prSet phldrT="[Text]"/>
      <dgm:spPr/>
      <dgm:t>
        <a:bodyPr/>
        <a:lstStyle/>
        <a:p>
          <a:r>
            <a:rPr lang="en-US"/>
            <a:t>Community Partner &amp; Public Outreach</a:t>
          </a:r>
        </a:p>
      </dgm:t>
    </dgm:pt>
    <dgm:pt modelId="{4F61DCC1-5BC2-4801-A793-E2DEF5F314AB}" type="parTrans" cxnId="{99C02F42-91BD-4B84-91EF-7A73F67647B1}">
      <dgm:prSet/>
      <dgm:spPr/>
      <dgm:t>
        <a:bodyPr/>
        <a:lstStyle/>
        <a:p>
          <a:endParaRPr lang="en-US"/>
        </a:p>
      </dgm:t>
    </dgm:pt>
    <dgm:pt modelId="{D892D392-8BA7-4B31-88FC-86D680AC069B}" type="sibTrans" cxnId="{99C02F42-91BD-4B84-91EF-7A73F67647B1}">
      <dgm:prSet/>
      <dgm:spPr/>
      <dgm:t>
        <a:bodyPr/>
        <a:lstStyle/>
        <a:p>
          <a:endParaRPr lang="en-US"/>
        </a:p>
      </dgm:t>
    </dgm:pt>
    <dgm:pt modelId="{3646D78D-E15F-4DB8-A940-91E379DD663E}">
      <dgm:prSet phldrT="[Text]"/>
      <dgm:spPr/>
      <dgm:t>
        <a:bodyPr/>
        <a:lstStyle/>
        <a:p>
          <a:pPr rtl="0"/>
          <a:r>
            <a:rPr lang="en-US">
              <a:latin typeface="Montserrat"/>
            </a:rPr>
            <a:t>Financial Management</a:t>
          </a:r>
          <a:endParaRPr lang="en-US"/>
        </a:p>
      </dgm:t>
    </dgm:pt>
    <dgm:pt modelId="{81F11116-BB11-400C-88C6-00D921CD7F0A}" type="parTrans" cxnId="{136456F0-AB40-42AD-9EB6-6CE1FE1D1447}">
      <dgm:prSet/>
      <dgm:spPr/>
      <dgm:t>
        <a:bodyPr/>
        <a:lstStyle/>
        <a:p>
          <a:endParaRPr lang="en-US"/>
        </a:p>
      </dgm:t>
    </dgm:pt>
    <dgm:pt modelId="{B6F4D8E2-941D-47E9-B336-290CFB6284FC}" type="sibTrans" cxnId="{136456F0-AB40-42AD-9EB6-6CE1FE1D1447}">
      <dgm:prSet/>
      <dgm:spPr/>
      <dgm:t>
        <a:bodyPr/>
        <a:lstStyle/>
        <a:p>
          <a:endParaRPr lang="en-US"/>
        </a:p>
      </dgm:t>
    </dgm:pt>
    <dgm:pt modelId="{8372A81C-BB3E-4EC1-AD5E-6906243DBD39}">
      <dgm:prSet phldrT="[Text]"/>
      <dgm:spPr/>
      <dgm:t>
        <a:bodyPr/>
        <a:lstStyle/>
        <a:p>
          <a:r>
            <a:rPr lang="en-US"/>
            <a:t>Administration &amp; Contracts</a:t>
          </a:r>
        </a:p>
      </dgm:t>
    </dgm:pt>
    <dgm:pt modelId="{775EE27E-B67E-48D0-8EF9-03994A1099EE}" type="parTrans" cxnId="{178A2458-2995-4158-B116-1FAD4518789E}">
      <dgm:prSet/>
      <dgm:spPr/>
      <dgm:t>
        <a:bodyPr/>
        <a:lstStyle/>
        <a:p>
          <a:endParaRPr lang="en-US"/>
        </a:p>
      </dgm:t>
    </dgm:pt>
    <dgm:pt modelId="{4691E8C3-B7C2-48CE-B747-A5C713320EE3}" type="sibTrans" cxnId="{178A2458-2995-4158-B116-1FAD4518789E}">
      <dgm:prSet/>
      <dgm:spPr/>
      <dgm:t>
        <a:bodyPr/>
        <a:lstStyle/>
        <a:p>
          <a:endParaRPr lang="en-US"/>
        </a:p>
      </dgm:t>
    </dgm:pt>
    <dgm:pt modelId="{15724A91-9478-4DDF-9B0F-D99A1EDC3914}">
      <dgm:prSet phldr="0"/>
      <dgm:spPr/>
      <dgm:t>
        <a:bodyPr/>
        <a:lstStyle/>
        <a:p>
          <a:r>
            <a:rPr lang="en-US">
              <a:latin typeface="Montserrat"/>
            </a:rPr>
            <a:t>REME</a:t>
          </a:r>
          <a:endParaRPr lang="en-US"/>
        </a:p>
      </dgm:t>
    </dgm:pt>
    <dgm:pt modelId="{50BF7BAC-D243-4BB5-8544-EC61F7C81208}" type="parTrans" cxnId="{4C9039BA-8DF2-48F7-BA5A-D6920CA20D7F}">
      <dgm:prSet/>
      <dgm:spPr/>
      <dgm:t>
        <a:bodyPr/>
        <a:lstStyle/>
        <a:p>
          <a:endParaRPr lang="en-US"/>
        </a:p>
      </dgm:t>
    </dgm:pt>
    <dgm:pt modelId="{D5D7D05A-5992-4530-B369-F6A024CE5C03}" type="sibTrans" cxnId="{4C9039BA-8DF2-48F7-BA5A-D6920CA20D7F}">
      <dgm:prSet/>
      <dgm:spPr/>
      <dgm:t>
        <a:bodyPr/>
        <a:lstStyle/>
        <a:p>
          <a:endParaRPr lang="en-US"/>
        </a:p>
      </dgm:t>
    </dgm:pt>
    <dgm:pt modelId="{AAB356E2-16D2-447B-9195-DF18EEFF0B9B}">
      <dgm:prSet phldr="0"/>
      <dgm:spPr/>
      <dgm:t>
        <a:bodyPr/>
        <a:lstStyle/>
        <a:p>
          <a:pPr rtl="0"/>
          <a:r>
            <a:rPr lang="en-US">
              <a:latin typeface="Montserrat"/>
            </a:rPr>
            <a:t>Long Range Planning</a:t>
          </a:r>
          <a:endParaRPr lang="en-US"/>
        </a:p>
      </dgm:t>
    </dgm:pt>
    <dgm:pt modelId="{A3581CAD-158C-4434-88B9-409DA67E7135}" type="parTrans" cxnId="{23CA2382-8CE3-4E45-9571-EC8433495CF2}">
      <dgm:prSet/>
      <dgm:spPr/>
      <dgm:t>
        <a:bodyPr/>
        <a:lstStyle/>
        <a:p>
          <a:endParaRPr lang="en-US"/>
        </a:p>
      </dgm:t>
    </dgm:pt>
    <dgm:pt modelId="{18558D34-24F8-4A1D-A7E7-3FA02E4B4234}" type="sibTrans" cxnId="{23CA2382-8CE3-4E45-9571-EC8433495CF2}">
      <dgm:prSet/>
      <dgm:spPr/>
      <dgm:t>
        <a:bodyPr/>
        <a:lstStyle/>
        <a:p>
          <a:endParaRPr lang="en-US"/>
        </a:p>
      </dgm:t>
    </dgm:pt>
    <dgm:pt modelId="{199904F9-0BBE-4A8A-8846-FC4BB716E8CD}">
      <dgm:prSet phldr="0"/>
      <dgm:spPr/>
      <dgm:t>
        <a:bodyPr/>
        <a:lstStyle/>
        <a:p>
          <a:pPr rtl="0"/>
          <a:r>
            <a:rPr lang="en-US">
              <a:latin typeface="Montserrat"/>
            </a:rPr>
            <a:t>Financial Programming</a:t>
          </a:r>
          <a:endParaRPr lang="en-US"/>
        </a:p>
      </dgm:t>
    </dgm:pt>
    <dgm:pt modelId="{0BB1AB67-D826-4162-9996-21729064127A}" type="parTrans" cxnId="{FF81F64D-FD86-4B50-A637-B90A970C0F93}">
      <dgm:prSet/>
      <dgm:spPr/>
      <dgm:t>
        <a:bodyPr/>
        <a:lstStyle/>
        <a:p>
          <a:endParaRPr lang="en-US"/>
        </a:p>
      </dgm:t>
    </dgm:pt>
    <dgm:pt modelId="{B74A2EBD-37FA-4D91-B0B9-4C30B748E994}" type="sibTrans" cxnId="{FF81F64D-FD86-4B50-A637-B90A970C0F93}">
      <dgm:prSet/>
      <dgm:spPr/>
      <dgm:t>
        <a:bodyPr/>
        <a:lstStyle/>
        <a:p>
          <a:endParaRPr lang="en-US"/>
        </a:p>
      </dgm:t>
    </dgm:pt>
    <dgm:pt modelId="{67E475A4-FC56-4D93-B306-C95C269FE104}">
      <dgm:prSet phldr="0"/>
      <dgm:spPr/>
      <dgm:t>
        <a:bodyPr/>
        <a:lstStyle/>
        <a:p>
          <a:pPr rtl="0"/>
          <a:r>
            <a:rPr lang="en-US">
              <a:solidFill>
                <a:schemeClr val="bg1"/>
              </a:solidFill>
              <a:latin typeface="Montserrat"/>
              <a:cs typeface="Calibri"/>
            </a:rPr>
            <a:t>Regional Strategic Plan</a:t>
          </a:r>
        </a:p>
      </dgm:t>
    </dgm:pt>
    <dgm:pt modelId="{57BEE582-BC8E-4262-84B9-E9EEB8740EAA}" type="parTrans" cxnId="{FABAEBCF-EFAA-4F17-83FC-67A4600E4442}">
      <dgm:prSet/>
      <dgm:spPr/>
      <dgm:t>
        <a:bodyPr/>
        <a:lstStyle/>
        <a:p>
          <a:endParaRPr lang="en-US"/>
        </a:p>
      </dgm:t>
    </dgm:pt>
    <dgm:pt modelId="{CB5BEEF8-BE0A-4F42-BEC2-1C5F1D6A6519}" type="sibTrans" cxnId="{FABAEBCF-EFAA-4F17-83FC-67A4600E4442}">
      <dgm:prSet/>
      <dgm:spPr/>
      <dgm:t>
        <a:bodyPr/>
        <a:lstStyle/>
        <a:p>
          <a:endParaRPr lang="en-US"/>
        </a:p>
      </dgm:t>
    </dgm:pt>
    <dgm:pt modelId="{32742730-FBEF-4C91-A745-A81BA7780053}">
      <dgm:prSet phldr="0" custT="1"/>
      <dgm:spPr>
        <a:solidFill>
          <a:schemeClr val="accent1">
            <a:hueOff val="0"/>
            <a:satOff val="0"/>
            <a:lumOff val="0"/>
          </a:schemeClr>
        </a:solidFill>
        <a:ln>
          <a:solidFill>
            <a:schemeClr val="lt1">
              <a:hueOff val="0"/>
              <a:satOff val="0"/>
              <a:lumOff val="0"/>
            </a:schemeClr>
          </a:solidFill>
        </a:ln>
      </dgm:spPr>
      <dgm:t>
        <a:bodyPr/>
        <a:lstStyle/>
        <a:p>
          <a:pPr rtl="0"/>
          <a:r>
            <a:rPr lang="en-US" sz="1200"/>
            <a:t>Partner Orgs</a:t>
          </a:r>
          <a:endParaRPr lang="en-US">
            <a:latin typeface="Montserrat"/>
          </a:endParaRPr>
        </a:p>
      </dgm:t>
    </dgm:pt>
    <dgm:pt modelId="{AEAE4847-F43D-4633-83F2-E472EFA91A99}" type="parTrans" cxnId="{2D090C9F-BCD5-48A5-BADA-84CDECB8A22E}">
      <dgm:prSet/>
      <dgm:spPr/>
      <dgm:t>
        <a:bodyPr/>
        <a:lstStyle/>
        <a:p>
          <a:endParaRPr lang="en-US"/>
        </a:p>
      </dgm:t>
    </dgm:pt>
    <dgm:pt modelId="{2601C1C1-2317-4EF7-A70D-C0E6B2AEAF0D}" type="sibTrans" cxnId="{2D090C9F-BCD5-48A5-BADA-84CDECB8A22E}">
      <dgm:prSet/>
      <dgm:spPr/>
      <dgm:t>
        <a:bodyPr/>
        <a:lstStyle/>
        <a:p>
          <a:endParaRPr lang="en-US"/>
        </a:p>
      </dgm:t>
    </dgm:pt>
    <dgm:pt modelId="{31611510-0A35-46F3-BF3B-E9E101230327}">
      <dgm:prSet phldr="0"/>
      <dgm:spPr/>
      <dgm:t>
        <a:bodyPr/>
        <a:lstStyle/>
        <a:p>
          <a:r>
            <a:rPr lang="en-US">
              <a:latin typeface="Montserrat"/>
            </a:rPr>
            <a:t>Transportation</a:t>
          </a:r>
        </a:p>
      </dgm:t>
    </dgm:pt>
    <dgm:pt modelId="{D135EE21-5F91-4888-A0B4-DC61AB46360C}" type="parTrans" cxnId="{45C58D0C-E767-4F30-8F68-6F6F795FD440}">
      <dgm:prSet/>
      <dgm:spPr/>
      <dgm:t>
        <a:bodyPr/>
        <a:lstStyle/>
        <a:p>
          <a:endParaRPr lang="en-US"/>
        </a:p>
      </dgm:t>
    </dgm:pt>
    <dgm:pt modelId="{6B490AC1-DEFC-403C-ACAC-763226185315}" type="sibTrans" cxnId="{45C58D0C-E767-4F30-8F68-6F6F795FD440}">
      <dgm:prSet/>
      <dgm:spPr/>
      <dgm:t>
        <a:bodyPr/>
        <a:lstStyle/>
        <a:p>
          <a:endParaRPr lang="en-US"/>
        </a:p>
      </dgm:t>
    </dgm:pt>
    <dgm:pt modelId="{C2ABD017-6535-42EE-9B5B-D3552CCB33EE}">
      <dgm:prSet phldr="0"/>
      <dgm:spPr/>
      <dgm:t>
        <a:bodyPr/>
        <a:lstStyle/>
        <a:p>
          <a:r>
            <a:rPr lang="en-US">
              <a:latin typeface="Montserrat"/>
            </a:rPr>
            <a:t>Emergency Management</a:t>
          </a:r>
          <a:endParaRPr lang="en-US"/>
        </a:p>
      </dgm:t>
    </dgm:pt>
    <dgm:pt modelId="{02041BCF-B407-4D8E-BA26-176E3A3EED02}" type="parTrans" cxnId="{71D2691C-65ED-47C9-A754-56D4527FFEC2}">
      <dgm:prSet/>
      <dgm:spPr/>
      <dgm:t>
        <a:bodyPr/>
        <a:lstStyle/>
        <a:p>
          <a:endParaRPr lang="en-US"/>
        </a:p>
      </dgm:t>
    </dgm:pt>
    <dgm:pt modelId="{4BD35E35-AF39-40A5-92C6-036C7A8B1E65}" type="sibTrans" cxnId="{71D2691C-65ED-47C9-A754-56D4527FFEC2}">
      <dgm:prSet/>
      <dgm:spPr/>
      <dgm:t>
        <a:bodyPr/>
        <a:lstStyle/>
        <a:p>
          <a:endParaRPr lang="en-US"/>
        </a:p>
      </dgm:t>
    </dgm:pt>
    <dgm:pt modelId="{B0F8F747-847B-4DA3-B5BA-1A85A055AD9F}">
      <dgm:prSet phldr="0"/>
      <dgm:spPr/>
      <dgm:t>
        <a:bodyPr/>
        <a:lstStyle/>
        <a:p>
          <a:pPr rtl="0"/>
          <a:r>
            <a:rPr lang="en-US">
              <a:latin typeface="Montserrat"/>
            </a:rPr>
            <a:t>Resiliency</a:t>
          </a:r>
        </a:p>
      </dgm:t>
    </dgm:pt>
    <dgm:pt modelId="{96BFE487-9CAF-4D13-A586-0EC004822841}" type="parTrans" cxnId="{AD9ED883-3252-4610-B71E-C01B35EFAFBC}">
      <dgm:prSet/>
      <dgm:spPr/>
      <dgm:t>
        <a:bodyPr/>
        <a:lstStyle/>
        <a:p>
          <a:endParaRPr lang="en-US"/>
        </a:p>
      </dgm:t>
    </dgm:pt>
    <dgm:pt modelId="{9369ED4B-0F30-41BE-BA53-D5591046053B}" type="sibTrans" cxnId="{AD9ED883-3252-4610-B71E-C01B35EFAFBC}">
      <dgm:prSet/>
      <dgm:spPr/>
      <dgm:t>
        <a:bodyPr/>
        <a:lstStyle/>
        <a:p>
          <a:endParaRPr lang="en-US"/>
        </a:p>
      </dgm:t>
    </dgm:pt>
    <dgm:pt modelId="{B011017C-AAC7-4197-87E2-E6B40DC1E085}">
      <dgm:prSet phldr="0"/>
      <dgm:spPr/>
      <dgm:t>
        <a:bodyPr/>
        <a:lstStyle/>
        <a:p>
          <a:r>
            <a:rPr lang="en-US">
              <a:latin typeface="Montserrat"/>
            </a:rPr>
            <a:t>Environment</a:t>
          </a:r>
        </a:p>
      </dgm:t>
    </dgm:pt>
    <dgm:pt modelId="{72874B3C-A031-40B0-8162-33756D927A27}" type="parTrans" cxnId="{A6B7E115-3230-4A88-AB09-003E53716CC3}">
      <dgm:prSet/>
      <dgm:spPr/>
      <dgm:t>
        <a:bodyPr/>
        <a:lstStyle/>
        <a:p>
          <a:endParaRPr lang="en-US"/>
        </a:p>
      </dgm:t>
    </dgm:pt>
    <dgm:pt modelId="{F3EC6FEA-6955-4E55-9601-830AC0D4CFFC}" type="sibTrans" cxnId="{A6B7E115-3230-4A88-AB09-003E53716CC3}">
      <dgm:prSet/>
      <dgm:spPr/>
      <dgm:t>
        <a:bodyPr/>
        <a:lstStyle/>
        <a:p>
          <a:endParaRPr lang="en-US"/>
        </a:p>
      </dgm:t>
    </dgm:pt>
    <dgm:pt modelId="{4270E66F-A45F-48D1-ADCD-4FB47D8C749B}">
      <dgm:prSet phldr="0"/>
      <dgm:spPr/>
      <dgm:t>
        <a:bodyPr/>
        <a:lstStyle/>
        <a:p>
          <a:r>
            <a:rPr lang="en-US">
              <a:latin typeface="Montserrat"/>
            </a:rPr>
            <a:t>Member</a:t>
          </a:r>
          <a:r>
            <a:rPr lang="en-US"/>
            <a:t> Locality &amp; Commissioner Engagement</a:t>
          </a:r>
        </a:p>
      </dgm:t>
    </dgm:pt>
    <dgm:pt modelId="{F854B173-6393-40EA-8FFE-271C25ABE978}" type="parTrans" cxnId="{7D7AC268-D95E-4C1C-91A1-B4A72F6D5E18}">
      <dgm:prSet/>
      <dgm:spPr/>
      <dgm:t>
        <a:bodyPr/>
        <a:lstStyle/>
        <a:p>
          <a:endParaRPr lang="en-US"/>
        </a:p>
      </dgm:t>
    </dgm:pt>
    <dgm:pt modelId="{1B6DB933-A526-41FD-ABEC-830C5991D403}" type="sibTrans" cxnId="{7D7AC268-D95E-4C1C-91A1-B4A72F6D5E18}">
      <dgm:prSet/>
      <dgm:spPr/>
      <dgm:t>
        <a:bodyPr/>
        <a:lstStyle/>
        <a:p>
          <a:endParaRPr lang="en-US"/>
        </a:p>
      </dgm:t>
    </dgm:pt>
    <dgm:pt modelId="{398E2890-3A19-4B68-9BAC-413EBC7E0FB7}">
      <dgm:prSet phldr="0" custT="1"/>
      <dgm:spPr/>
      <dgm:t>
        <a:bodyPr/>
        <a:lstStyle/>
        <a:p>
          <a:pPr algn="ctr"/>
          <a:r>
            <a:rPr lang="en-US" sz="1200">
              <a:latin typeface="+mn-lt"/>
            </a:rPr>
            <a:t>Community Relations</a:t>
          </a:r>
        </a:p>
      </dgm:t>
    </dgm:pt>
    <dgm:pt modelId="{43DAD8FF-2374-486E-990A-0CC1584B9F0B}" type="parTrans" cxnId="{D66EEEBC-A248-46A5-ADD1-858FF3C231E1}">
      <dgm:prSet/>
      <dgm:spPr/>
      <dgm:t>
        <a:bodyPr/>
        <a:lstStyle/>
        <a:p>
          <a:endParaRPr lang="en-US"/>
        </a:p>
      </dgm:t>
    </dgm:pt>
    <dgm:pt modelId="{CFF1154A-B6A3-4E9B-B025-9902597B16C4}" type="sibTrans" cxnId="{D66EEEBC-A248-46A5-ADD1-858FF3C231E1}">
      <dgm:prSet/>
      <dgm:spPr/>
      <dgm:t>
        <a:bodyPr/>
        <a:lstStyle/>
        <a:p>
          <a:endParaRPr lang="en-US"/>
        </a:p>
      </dgm:t>
    </dgm:pt>
    <dgm:pt modelId="{6364017C-AA3E-4A8D-B614-FD4785778E87}">
      <dgm:prSet phldr="0"/>
      <dgm:spPr/>
      <dgm:t>
        <a:bodyPr/>
        <a:lstStyle/>
        <a:p>
          <a:pPr rtl="0"/>
          <a:r>
            <a:rPr lang="en-US">
              <a:solidFill>
                <a:schemeClr val="bg1"/>
              </a:solidFill>
              <a:latin typeface="Calibri"/>
              <a:cs typeface="Calibri"/>
            </a:rPr>
            <a:t>Community Development</a:t>
          </a:r>
        </a:p>
      </dgm:t>
    </dgm:pt>
    <dgm:pt modelId="{8E22EDBE-24B9-4D5B-BEE7-241E5E0A19B5}" type="parTrans" cxnId="{F32EBAEB-C390-4119-A81E-2B720D1649E4}">
      <dgm:prSet/>
      <dgm:spPr/>
      <dgm:t>
        <a:bodyPr/>
        <a:lstStyle/>
        <a:p>
          <a:endParaRPr lang="en-US"/>
        </a:p>
      </dgm:t>
    </dgm:pt>
    <dgm:pt modelId="{47F51698-3E7A-4F69-90BE-FB8947D17815}" type="sibTrans" cxnId="{F32EBAEB-C390-4119-A81E-2B720D1649E4}">
      <dgm:prSet/>
      <dgm:spPr/>
      <dgm:t>
        <a:bodyPr/>
        <a:lstStyle/>
        <a:p>
          <a:endParaRPr lang="en-US"/>
        </a:p>
      </dgm:t>
    </dgm:pt>
    <dgm:pt modelId="{CC3134B0-CCBC-4B3D-81F0-0009A2C4F31D}">
      <dgm:prSet phldr="0"/>
      <dgm:spPr/>
      <dgm:t>
        <a:bodyPr/>
        <a:lstStyle/>
        <a:p>
          <a:pPr rtl="0"/>
          <a:r>
            <a:rPr lang="en-US">
              <a:solidFill>
                <a:schemeClr val="bg1"/>
              </a:solidFill>
              <a:latin typeface="Calibri"/>
              <a:cs typeface="Calibri"/>
            </a:rPr>
            <a:t>Housing</a:t>
          </a:r>
        </a:p>
      </dgm:t>
    </dgm:pt>
    <dgm:pt modelId="{EF6BD8C1-93E6-46A7-95B3-2C77A54681D3}" type="parTrans" cxnId="{BB8E7911-8F7D-4307-9C10-3618F0B30454}">
      <dgm:prSet/>
      <dgm:spPr/>
      <dgm:t>
        <a:bodyPr/>
        <a:lstStyle/>
        <a:p>
          <a:endParaRPr lang="en-US"/>
        </a:p>
      </dgm:t>
    </dgm:pt>
    <dgm:pt modelId="{3FAF6C85-3AE8-41DC-A8B9-AA184FA8F808}" type="sibTrans" cxnId="{BB8E7911-8F7D-4307-9C10-3618F0B30454}">
      <dgm:prSet/>
      <dgm:spPr/>
      <dgm:t>
        <a:bodyPr/>
        <a:lstStyle/>
        <a:p>
          <a:endParaRPr lang="en-US"/>
        </a:p>
      </dgm:t>
    </dgm:pt>
    <dgm:pt modelId="{1D87EED0-2816-40E4-AB4B-B6FC6265101A}">
      <dgm:prSet phldr="0"/>
      <dgm:spPr/>
      <dgm:t>
        <a:bodyPr/>
        <a:lstStyle/>
        <a:p>
          <a:pPr rtl="0"/>
          <a:r>
            <a:rPr lang="en-US">
              <a:solidFill>
                <a:schemeClr val="bg1"/>
              </a:solidFill>
              <a:latin typeface="Calibri"/>
              <a:cs typeface="Calibri"/>
            </a:rPr>
            <a:t>Economic Development</a:t>
          </a:r>
        </a:p>
      </dgm:t>
    </dgm:pt>
    <dgm:pt modelId="{63D234A9-B0E2-4E42-A5D7-A84E184233D7}" type="parTrans" cxnId="{75FA01D0-5005-49F2-BA90-294B90056758}">
      <dgm:prSet/>
      <dgm:spPr/>
      <dgm:t>
        <a:bodyPr/>
        <a:lstStyle/>
        <a:p>
          <a:endParaRPr lang="en-US"/>
        </a:p>
      </dgm:t>
    </dgm:pt>
    <dgm:pt modelId="{D264BCAD-8D34-46FA-9D1F-947BA889A8FC}" type="sibTrans" cxnId="{75FA01D0-5005-49F2-BA90-294B90056758}">
      <dgm:prSet/>
      <dgm:spPr/>
      <dgm:t>
        <a:bodyPr/>
        <a:lstStyle/>
        <a:p>
          <a:endParaRPr lang="en-US"/>
        </a:p>
      </dgm:t>
    </dgm:pt>
    <dgm:pt modelId="{4B4A1EE3-9EE8-4F4A-B435-55943C893256}" type="pres">
      <dgm:prSet presAssocID="{8B120EE4-D956-4ADE-BF96-003E02457957}" presName="Name0" presStyleCnt="0">
        <dgm:presLayoutVars>
          <dgm:chPref val="1"/>
          <dgm:dir/>
          <dgm:animOne val="branch"/>
          <dgm:animLvl val="lvl"/>
          <dgm:resizeHandles/>
        </dgm:presLayoutVars>
      </dgm:prSet>
      <dgm:spPr/>
    </dgm:pt>
    <dgm:pt modelId="{21A30273-DCD9-496E-8CDF-1C7CD1270BEC}" type="pres">
      <dgm:prSet presAssocID="{32742730-FBEF-4C91-A745-A81BA7780053}" presName="vertOne" presStyleCnt="0"/>
      <dgm:spPr/>
    </dgm:pt>
    <dgm:pt modelId="{EE07D470-3ECA-4B85-B7EB-3D2DB6F947E4}" type="pres">
      <dgm:prSet presAssocID="{32742730-FBEF-4C91-A745-A81BA7780053}" presName="txOne" presStyleLbl="node0" presStyleIdx="0" presStyleCnt="2">
        <dgm:presLayoutVars>
          <dgm:chPref val="3"/>
        </dgm:presLayoutVars>
      </dgm:prSet>
      <dgm:spPr/>
    </dgm:pt>
    <dgm:pt modelId="{1B08E9EB-44A9-4C97-AED9-56CE5C64F2EA}" type="pres">
      <dgm:prSet presAssocID="{32742730-FBEF-4C91-A745-A81BA7780053}" presName="parTransOne" presStyleCnt="0"/>
      <dgm:spPr/>
    </dgm:pt>
    <dgm:pt modelId="{4A1CA83E-703E-4261-AFAD-F61562E7C92F}" type="pres">
      <dgm:prSet presAssocID="{32742730-FBEF-4C91-A745-A81BA7780053}" presName="horzOne" presStyleCnt="0"/>
      <dgm:spPr/>
    </dgm:pt>
    <dgm:pt modelId="{44524BF3-C95B-40A6-AF68-F97BD318581D}" type="pres">
      <dgm:prSet presAssocID="{44898D94-2DE8-4BDB-AC0D-E224C10D2AD8}" presName="vertTwo" presStyleCnt="0"/>
      <dgm:spPr/>
    </dgm:pt>
    <dgm:pt modelId="{1B967998-16CD-49C9-A198-3285D02DAAEF}" type="pres">
      <dgm:prSet presAssocID="{44898D94-2DE8-4BDB-AC0D-E224C10D2AD8}" presName="txTwo" presStyleLbl="node2" presStyleIdx="0" presStyleCnt="7">
        <dgm:presLayoutVars>
          <dgm:chPref val="3"/>
        </dgm:presLayoutVars>
      </dgm:prSet>
      <dgm:spPr/>
    </dgm:pt>
    <dgm:pt modelId="{A9FB32C7-332A-4BC4-8600-FCF81879314A}" type="pres">
      <dgm:prSet presAssocID="{44898D94-2DE8-4BDB-AC0D-E224C10D2AD8}" presName="parTransTwo" presStyleCnt="0"/>
      <dgm:spPr/>
    </dgm:pt>
    <dgm:pt modelId="{2077EC81-3FD1-4002-8F6B-9AAABA93A168}" type="pres">
      <dgm:prSet presAssocID="{44898D94-2DE8-4BDB-AC0D-E224C10D2AD8}" presName="horzTwo" presStyleCnt="0"/>
      <dgm:spPr/>
    </dgm:pt>
    <dgm:pt modelId="{FB6C0300-08CB-4FEF-BAB7-1294410854FE}" type="pres">
      <dgm:prSet presAssocID="{6EC5A9EE-C153-4C65-925A-DD37CC6D27F9}" presName="vertThree" presStyleCnt="0"/>
      <dgm:spPr/>
    </dgm:pt>
    <dgm:pt modelId="{03CCDFDE-E7C5-439B-BAF3-95790936A151}" type="pres">
      <dgm:prSet presAssocID="{6EC5A9EE-C153-4C65-925A-DD37CC6D27F9}" presName="txThree" presStyleLbl="node3" presStyleIdx="0" presStyleCnt="13">
        <dgm:presLayoutVars>
          <dgm:chPref val="3"/>
        </dgm:presLayoutVars>
      </dgm:prSet>
      <dgm:spPr/>
    </dgm:pt>
    <dgm:pt modelId="{2EBDBA4F-786B-4247-A5EC-F8686FEF7342}" type="pres">
      <dgm:prSet presAssocID="{6EC5A9EE-C153-4C65-925A-DD37CC6D27F9}" presName="horzThree" presStyleCnt="0"/>
      <dgm:spPr/>
    </dgm:pt>
    <dgm:pt modelId="{F87505AA-AAA5-41EA-96B2-0BE5C20396BE}" type="pres">
      <dgm:prSet presAssocID="{2601C1C1-2317-4EF7-A70D-C0E6B2AEAF0D}" presName="sibSpaceOne" presStyleCnt="0"/>
      <dgm:spPr/>
    </dgm:pt>
    <dgm:pt modelId="{BFFA659A-8139-4B09-A0AC-9D7ACEC77523}" type="pres">
      <dgm:prSet presAssocID="{67E475A4-FC56-4D93-B306-C95C269FE104}" presName="vertOne" presStyleCnt="0"/>
      <dgm:spPr/>
    </dgm:pt>
    <dgm:pt modelId="{7E5E9E55-A4CE-4AAB-BAAF-031D63048F46}" type="pres">
      <dgm:prSet presAssocID="{67E475A4-FC56-4D93-B306-C95C269FE104}" presName="txOne" presStyleLbl="node0" presStyleIdx="1" presStyleCnt="2">
        <dgm:presLayoutVars>
          <dgm:chPref val="3"/>
        </dgm:presLayoutVars>
      </dgm:prSet>
      <dgm:spPr/>
    </dgm:pt>
    <dgm:pt modelId="{38DAC401-8087-45C6-889E-974910B965D1}" type="pres">
      <dgm:prSet presAssocID="{67E475A4-FC56-4D93-B306-C95C269FE104}" presName="parTransOne" presStyleCnt="0"/>
      <dgm:spPr/>
    </dgm:pt>
    <dgm:pt modelId="{78CF8F8B-776E-452A-B9FB-7C71BAF653C5}" type="pres">
      <dgm:prSet presAssocID="{67E475A4-FC56-4D93-B306-C95C269FE104}" presName="horzOne" presStyleCnt="0"/>
      <dgm:spPr/>
    </dgm:pt>
    <dgm:pt modelId="{1567212E-18ED-4EDD-9F2B-8C41547427BB}" type="pres">
      <dgm:prSet presAssocID="{6364017C-AA3E-4A8D-B614-FD4785778E87}" presName="vertTwo" presStyleCnt="0"/>
      <dgm:spPr/>
    </dgm:pt>
    <dgm:pt modelId="{27F8255C-1626-42C2-988E-5AD4028D7C86}" type="pres">
      <dgm:prSet presAssocID="{6364017C-AA3E-4A8D-B614-FD4785778E87}" presName="txTwo" presStyleLbl="node2" presStyleIdx="1" presStyleCnt="7">
        <dgm:presLayoutVars>
          <dgm:chPref val="3"/>
        </dgm:presLayoutVars>
      </dgm:prSet>
      <dgm:spPr/>
    </dgm:pt>
    <dgm:pt modelId="{C6F57B85-1D92-4E4E-A321-77CE5C3DFD36}" type="pres">
      <dgm:prSet presAssocID="{6364017C-AA3E-4A8D-B614-FD4785778E87}" presName="parTransTwo" presStyleCnt="0"/>
      <dgm:spPr/>
    </dgm:pt>
    <dgm:pt modelId="{5B54B6DA-E970-4924-846C-1E558742CE55}" type="pres">
      <dgm:prSet presAssocID="{6364017C-AA3E-4A8D-B614-FD4785778E87}" presName="horzTwo" presStyleCnt="0"/>
      <dgm:spPr/>
    </dgm:pt>
    <dgm:pt modelId="{9AEADC75-E6E5-49F7-86F7-B108243636EC}" type="pres">
      <dgm:prSet presAssocID="{CC3134B0-CCBC-4B3D-81F0-0009A2C4F31D}" presName="vertThree" presStyleCnt="0"/>
      <dgm:spPr/>
    </dgm:pt>
    <dgm:pt modelId="{94C6E3A0-FE84-4AC7-98D6-5B6097A19E35}" type="pres">
      <dgm:prSet presAssocID="{CC3134B0-CCBC-4B3D-81F0-0009A2C4F31D}" presName="txThree" presStyleLbl="node3" presStyleIdx="1" presStyleCnt="13">
        <dgm:presLayoutVars>
          <dgm:chPref val="3"/>
        </dgm:presLayoutVars>
      </dgm:prSet>
      <dgm:spPr/>
    </dgm:pt>
    <dgm:pt modelId="{375939A4-E1CD-4F2A-829A-1BA9BE9EFB3B}" type="pres">
      <dgm:prSet presAssocID="{CC3134B0-CCBC-4B3D-81F0-0009A2C4F31D}" presName="horzThree" presStyleCnt="0"/>
      <dgm:spPr/>
    </dgm:pt>
    <dgm:pt modelId="{7B927685-EBD6-4D77-A3AF-B2D772EFDE06}" type="pres">
      <dgm:prSet presAssocID="{3FAF6C85-3AE8-41DC-A8B9-AA184FA8F808}" presName="sibSpaceThree" presStyleCnt="0"/>
      <dgm:spPr/>
    </dgm:pt>
    <dgm:pt modelId="{83F5C53B-E129-4738-AB3F-14BD40C86B17}" type="pres">
      <dgm:prSet presAssocID="{1D87EED0-2816-40E4-AB4B-B6FC6265101A}" presName="vertThree" presStyleCnt="0"/>
      <dgm:spPr/>
    </dgm:pt>
    <dgm:pt modelId="{269E9E79-9C68-45B6-A67F-F9C8F1C37FB7}" type="pres">
      <dgm:prSet presAssocID="{1D87EED0-2816-40E4-AB4B-B6FC6265101A}" presName="txThree" presStyleLbl="node3" presStyleIdx="2" presStyleCnt="13">
        <dgm:presLayoutVars>
          <dgm:chPref val="3"/>
        </dgm:presLayoutVars>
      </dgm:prSet>
      <dgm:spPr/>
    </dgm:pt>
    <dgm:pt modelId="{41104B2C-3886-4DFD-870C-3699DB329F2B}" type="pres">
      <dgm:prSet presAssocID="{1D87EED0-2816-40E4-AB4B-B6FC6265101A}" presName="horzThree" presStyleCnt="0"/>
      <dgm:spPr/>
    </dgm:pt>
    <dgm:pt modelId="{4F7B6E9C-1460-4A31-A60B-82E3F09C14F1}" type="pres">
      <dgm:prSet presAssocID="{47F51698-3E7A-4F69-90BE-FB8947D17815}" presName="sibSpaceTwo" presStyleCnt="0"/>
      <dgm:spPr/>
    </dgm:pt>
    <dgm:pt modelId="{4B2B9EB4-3E4E-4223-ABF9-3CB1A59892E5}" type="pres">
      <dgm:prSet presAssocID="{15724A91-9478-4DDF-9B0F-D99A1EDC3914}" presName="vertTwo" presStyleCnt="0"/>
      <dgm:spPr/>
    </dgm:pt>
    <dgm:pt modelId="{1A368A06-7BD3-4DF0-B8EA-61687AF01C98}" type="pres">
      <dgm:prSet presAssocID="{15724A91-9478-4DDF-9B0F-D99A1EDC3914}" presName="txTwo" presStyleLbl="node2" presStyleIdx="2" presStyleCnt="7">
        <dgm:presLayoutVars>
          <dgm:chPref val="3"/>
        </dgm:presLayoutVars>
      </dgm:prSet>
      <dgm:spPr/>
    </dgm:pt>
    <dgm:pt modelId="{97FD1ECC-1E94-4415-B725-48EE0782AD1D}" type="pres">
      <dgm:prSet presAssocID="{15724A91-9478-4DDF-9B0F-D99A1EDC3914}" presName="parTransTwo" presStyleCnt="0"/>
      <dgm:spPr/>
    </dgm:pt>
    <dgm:pt modelId="{33D6D71E-FAED-4AA8-9EE8-15BCBD45D77E}" type="pres">
      <dgm:prSet presAssocID="{15724A91-9478-4DDF-9B0F-D99A1EDC3914}" presName="horzTwo" presStyleCnt="0"/>
      <dgm:spPr/>
    </dgm:pt>
    <dgm:pt modelId="{B643F83B-82E1-4B7D-9D69-CAA1F8DB9898}" type="pres">
      <dgm:prSet presAssocID="{B0F8F747-847B-4DA3-B5BA-1A85A055AD9F}" presName="vertThree" presStyleCnt="0"/>
      <dgm:spPr/>
    </dgm:pt>
    <dgm:pt modelId="{257C82E6-41A7-4843-A958-8958A07053FD}" type="pres">
      <dgm:prSet presAssocID="{B0F8F747-847B-4DA3-B5BA-1A85A055AD9F}" presName="txThree" presStyleLbl="node3" presStyleIdx="3" presStyleCnt="13">
        <dgm:presLayoutVars>
          <dgm:chPref val="3"/>
        </dgm:presLayoutVars>
      </dgm:prSet>
      <dgm:spPr/>
    </dgm:pt>
    <dgm:pt modelId="{C98EC1BB-B8BF-4C3E-8B1B-B255317A869A}" type="pres">
      <dgm:prSet presAssocID="{B0F8F747-847B-4DA3-B5BA-1A85A055AD9F}" presName="horzThree" presStyleCnt="0"/>
      <dgm:spPr/>
    </dgm:pt>
    <dgm:pt modelId="{156FCA30-EAB3-467A-AEB4-5C2CCBC0F2E1}" type="pres">
      <dgm:prSet presAssocID="{9369ED4B-0F30-41BE-BA53-D5591046053B}" presName="sibSpaceThree" presStyleCnt="0"/>
      <dgm:spPr/>
    </dgm:pt>
    <dgm:pt modelId="{0EC1C696-F0B8-42BA-B3C0-97B4551068E0}" type="pres">
      <dgm:prSet presAssocID="{C2ABD017-6535-42EE-9B5B-D3552CCB33EE}" presName="vertThree" presStyleCnt="0"/>
      <dgm:spPr/>
    </dgm:pt>
    <dgm:pt modelId="{9B2CC475-BF41-49E5-88F8-15FEFB04F875}" type="pres">
      <dgm:prSet presAssocID="{C2ABD017-6535-42EE-9B5B-D3552CCB33EE}" presName="txThree" presStyleLbl="node3" presStyleIdx="4" presStyleCnt="13">
        <dgm:presLayoutVars>
          <dgm:chPref val="3"/>
        </dgm:presLayoutVars>
      </dgm:prSet>
      <dgm:spPr/>
    </dgm:pt>
    <dgm:pt modelId="{69D9250C-5B96-4AB7-B384-7202EF2937B7}" type="pres">
      <dgm:prSet presAssocID="{C2ABD017-6535-42EE-9B5B-D3552CCB33EE}" presName="horzThree" presStyleCnt="0"/>
      <dgm:spPr/>
    </dgm:pt>
    <dgm:pt modelId="{AE4DC48B-EAF4-45F7-98E0-D09CD6611B04}" type="pres">
      <dgm:prSet presAssocID="{4BD35E35-AF39-40A5-92C6-036C7A8B1E65}" presName="sibSpaceThree" presStyleCnt="0"/>
      <dgm:spPr/>
    </dgm:pt>
    <dgm:pt modelId="{9A398A41-9E5E-4C1C-BD72-7DDD3838FDC6}" type="pres">
      <dgm:prSet presAssocID="{B011017C-AAC7-4197-87E2-E6B40DC1E085}" presName="vertThree" presStyleCnt="0"/>
      <dgm:spPr/>
    </dgm:pt>
    <dgm:pt modelId="{ABF10E35-29FB-45D6-9D08-FB1080D2A333}" type="pres">
      <dgm:prSet presAssocID="{B011017C-AAC7-4197-87E2-E6B40DC1E085}" presName="txThree" presStyleLbl="node3" presStyleIdx="5" presStyleCnt="13">
        <dgm:presLayoutVars>
          <dgm:chPref val="3"/>
        </dgm:presLayoutVars>
      </dgm:prSet>
      <dgm:spPr/>
    </dgm:pt>
    <dgm:pt modelId="{983A7900-AAF6-400B-B01A-4A6F4C1E67D5}" type="pres">
      <dgm:prSet presAssocID="{B011017C-AAC7-4197-87E2-E6B40DC1E085}" presName="horzThree" presStyleCnt="0"/>
      <dgm:spPr/>
    </dgm:pt>
    <dgm:pt modelId="{58E91A0A-3399-4DDF-8F93-784FB09646E5}" type="pres">
      <dgm:prSet presAssocID="{D5D7D05A-5992-4530-B369-F6A024CE5C03}" presName="sibSpaceTwo" presStyleCnt="0"/>
      <dgm:spPr/>
    </dgm:pt>
    <dgm:pt modelId="{DFC10CC7-1FD8-47BD-841F-76D52BCEB0E0}" type="pres">
      <dgm:prSet presAssocID="{31611510-0A35-46F3-BF3B-E9E101230327}" presName="vertTwo" presStyleCnt="0"/>
      <dgm:spPr/>
    </dgm:pt>
    <dgm:pt modelId="{BEBB23A2-8197-44B2-B166-D00C1773D6CD}" type="pres">
      <dgm:prSet presAssocID="{31611510-0A35-46F3-BF3B-E9E101230327}" presName="txTwo" presStyleLbl="node2" presStyleIdx="3" presStyleCnt="7">
        <dgm:presLayoutVars>
          <dgm:chPref val="3"/>
        </dgm:presLayoutVars>
      </dgm:prSet>
      <dgm:spPr/>
    </dgm:pt>
    <dgm:pt modelId="{A1DDC17D-D89C-48CB-B22A-45BE7D6947A4}" type="pres">
      <dgm:prSet presAssocID="{31611510-0A35-46F3-BF3B-E9E101230327}" presName="parTransTwo" presStyleCnt="0"/>
      <dgm:spPr/>
    </dgm:pt>
    <dgm:pt modelId="{D4701009-1B96-4A9B-8E9B-50F07A883B33}" type="pres">
      <dgm:prSet presAssocID="{31611510-0A35-46F3-BF3B-E9E101230327}" presName="horzTwo" presStyleCnt="0"/>
      <dgm:spPr/>
    </dgm:pt>
    <dgm:pt modelId="{5FB182C5-F553-43EA-93F3-906E182DB0DB}" type="pres">
      <dgm:prSet presAssocID="{AAB356E2-16D2-447B-9195-DF18EEFF0B9B}" presName="vertThree" presStyleCnt="0"/>
      <dgm:spPr/>
    </dgm:pt>
    <dgm:pt modelId="{6AA20925-57D8-4A12-B710-CD042A1954C1}" type="pres">
      <dgm:prSet presAssocID="{AAB356E2-16D2-447B-9195-DF18EEFF0B9B}" presName="txThree" presStyleLbl="node3" presStyleIdx="6" presStyleCnt="13">
        <dgm:presLayoutVars>
          <dgm:chPref val="3"/>
        </dgm:presLayoutVars>
      </dgm:prSet>
      <dgm:spPr/>
    </dgm:pt>
    <dgm:pt modelId="{487F3A3B-53B7-4C52-9C4F-21676832B1A7}" type="pres">
      <dgm:prSet presAssocID="{AAB356E2-16D2-447B-9195-DF18EEFF0B9B}" presName="horzThree" presStyleCnt="0"/>
      <dgm:spPr/>
    </dgm:pt>
    <dgm:pt modelId="{B8455FF1-48C7-4DD6-9CE5-B3408492EA18}" type="pres">
      <dgm:prSet presAssocID="{18558D34-24F8-4A1D-A7E7-3FA02E4B4234}" presName="sibSpaceThree" presStyleCnt="0"/>
      <dgm:spPr/>
    </dgm:pt>
    <dgm:pt modelId="{B8FE79E2-635D-4DB4-9410-F86F5B4EA82D}" type="pres">
      <dgm:prSet presAssocID="{199904F9-0BBE-4A8A-8846-FC4BB716E8CD}" presName="vertThree" presStyleCnt="0"/>
      <dgm:spPr/>
    </dgm:pt>
    <dgm:pt modelId="{F7E2C7B9-8375-4F25-AFF5-3C10884EA8EB}" type="pres">
      <dgm:prSet presAssocID="{199904F9-0BBE-4A8A-8846-FC4BB716E8CD}" presName="txThree" presStyleLbl="node3" presStyleIdx="7" presStyleCnt="13">
        <dgm:presLayoutVars>
          <dgm:chPref val="3"/>
        </dgm:presLayoutVars>
      </dgm:prSet>
      <dgm:spPr/>
    </dgm:pt>
    <dgm:pt modelId="{E2F4A2FB-54F7-4B55-BFDC-67FC9E22523E}" type="pres">
      <dgm:prSet presAssocID="{199904F9-0BBE-4A8A-8846-FC4BB716E8CD}" presName="horzThree" presStyleCnt="0"/>
      <dgm:spPr/>
    </dgm:pt>
    <dgm:pt modelId="{8CED1D4C-EB5F-4F50-93AC-5FFC84FE1792}" type="pres">
      <dgm:prSet presAssocID="{6B490AC1-DEFC-403C-ACAC-763226185315}" presName="sibSpaceTwo" presStyleCnt="0"/>
      <dgm:spPr/>
    </dgm:pt>
    <dgm:pt modelId="{E3D13672-243A-4A4F-8A41-40239E7F1288}" type="pres">
      <dgm:prSet presAssocID="{58412994-F2E4-4FF8-BB97-6E4044FC0BE0}" presName="vertTwo" presStyleCnt="0"/>
      <dgm:spPr/>
    </dgm:pt>
    <dgm:pt modelId="{E192A0BF-4ABF-44E0-9752-A1ED1BCD073E}" type="pres">
      <dgm:prSet presAssocID="{58412994-F2E4-4FF8-BB97-6E4044FC0BE0}" presName="txTwo" presStyleLbl="node2" presStyleIdx="4" presStyleCnt="7">
        <dgm:presLayoutVars>
          <dgm:chPref val="3"/>
        </dgm:presLayoutVars>
      </dgm:prSet>
      <dgm:spPr/>
    </dgm:pt>
    <dgm:pt modelId="{502B0827-839D-46A2-A7AE-2CF8448D11FB}" type="pres">
      <dgm:prSet presAssocID="{58412994-F2E4-4FF8-BB97-6E4044FC0BE0}" presName="parTransTwo" presStyleCnt="0"/>
      <dgm:spPr/>
    </dgm:pt>
    <dgm:pt modelId="{A5A257E4-458C-489D-AEF8-E14F16E37F8E}" type="pres">
      <dgm:prSet presAssocID="{58412994-F2E4-4FF8-BB97-6E4044FC0BE0}" presName="horzTwo" presStyleCnt="0"/>
      <dgm:spPr/>
    </dgm:pt>
    <dgm:pt modelId="{C8334D3A-C936-4CAB-B3C4-D503049AACCF}" type="pres">
      <dgm:prSet presAssocID="{FE58B11D-6D83-4620-8A38-C3596F478481}" presName="vertThree" presStyleCnt="0"/>
      <dgm:spPr/>
    </dgm:pt>
    <dgm:pt modelId="{DB0C3E95-74C1-4021-AA06-7C2E99E71746}" type="pres">
      <dgm:prSet presAssocID="{FE58B11D-6D83-4620-8A38-C3596F478481}" presName="txThree" presStyleLbl="node3" presStyleIdx="8" presStyleCnt="13">
        <dgm:presLayoutVars>
          <dgm:chPref val="3"/>
        </dgm:presLayoutVars>
      </dgm:prSet>
      <dgm:spPr/>
    </dgm:pt>
    <dgm:pt modelId="{6F79CAB8-0891-4B9F-8D4C-F91B34B00909}" type="pres">
      <dgm:prSet presAssocID="{FE58B11D-6D83-4620-8A38-C3596F478481}" presName="horzThree" presStyleCnt="0"/>
      <dgm:spPr/>
    </dgm:pt>
    <dgm:pt modelId="{94B4E3EE-5196-46D1-A9FF-276AC1278C23}" type="pres">
      <dgm:prSet presAssocID="{BF05F8E2-DA0F-483F-ABDC-5F7BFA488634}" presName="sibSpaceTwo" presStyleCnt="0"/>
      <dgm:spPr/>
    </dgm:pt>
    <dgm:pt modelId="{DAEAD0C5-F30D-4960-91DB-665B055D8408}" type="pres">
      <dgm:prSet presAssocID="{398E2890-3A19-4B68-9BAC-413EBC7E0FB7}" presName="vertTwo" presStyleCnt="0"/>
      <dgm:spPr/>
    </dgm:pt>
    <dgm:pt modelId="{6EA8DF10-AB8F-44CB-A70A-30B16E1CB68E}" type="pres">
      <dgm:prSet presAssocID="{398E2890-3A19-4B68-9BAC-413EBC7E0FB7}" presName="txTwo" presStyleLbl="node2" presStyleIdx="5" presStyleCnt="7">
        <dgm:presLayoutVars>
          <dgm:chPref val="3"/>
        </dgm:presLayoutVars>
      </dgm:prSet>
      <dgm:spPr/>
    </dgm:pt>
    <dgm:pt modelId="{2CA84971-6F82-43C1-8A6D-346EE6B0D725}" type="pres">
      <dgm:prSet presAssocID="{398E2890-3A19-4B68-9BAC-413EBC7E0FB7}" presName="parTransTwo" presStyleCnt="0"/>
      <dgm:spPr/>
    </dgm:pt>
    <dgm:pt modelId="{2D7CE554-89B1-42D2-A1FE-B4BA64F558A8}" type="pres">
      <dgm:prSet presAssocID="{398E2890-3A19-4B68-9BAC-413EBC7E0FB7}" presName="horzTwo" presStyleCnt="0"/>
      <dgm:spPr/>
    </dgm:pt>
    <dgm:pt modelId="{0D5B847F-BEC1-4207-A051-37CE4749A7B7}" type="pres">
      <dgm:prSet presAssocID="{4270E66F-A45F-48D1-ADCD-4FB47D8C749B}" presName="vertThree" presStyleCnt="0"/>
      <dgm:spPr/>
    </dgm:pt>
    <dgm:pt modelId="{E42C8226-B45F-48E7-BD21-824630A8412B}" type="pres">
      <dgm:prSet presAssocID="{4270E66F-A45F-48D1-ADCD-4FB47D8C749B}" presName="txThree" presStyleLbl="node3" presStyleIdx="9" presStyleCnt="13">
        <dgm:presLayoutVars>
          <dgm:chPref val="3"/>
        </dgm:presLayoutVars>
      </dgm:prSet>
      <dgm:spPr/>
    </dgm:pt>
    <dgm:pt modelId="{EDB3E04C-45D5-42A7-BBD1-249AC0CAD09B}" type="pres">
      <dgm:prSet presAssocID="{4270E66F-A45F-48D1-ADCD-4FB47D8C749B}" presName="horzThree" presStyleCnt="0"/>
      <dgm:spPr/>
    </dgm:pt>
    <dgm:pt modelId="{55912D98-A167-43E8-9D1E-8D6C056F082B}" type="pres">
      <dgm:prSet presAssocID="{1B6DB933-A526-41FD-ABEC-830C5991D403}" presName="sibSpaceThree" presStyleCnt="0"/>
      <dgm:spPr/>
    </dgm:pt>
    <dgm:pt modelId="{F9162567-9AC7-47F8-9869-BB86C8478D3C}" type="pres">
      <dgm:prSet presAssocID="{B9A1CFD4-37E8-4ED2-B904-FED8633CA3D5}" presName="vertThree" presStyleCnt="0"/>
      <dgm:spPr/>
    </dgm:pt>
    <dgm:pt modelId="{1962F127-9165-4260-8DBC-C6955C042AAE}" type="pres">
      <dgm:prSet presAssocID="{B9A1CFD4-37E8-4ED2-B904-FED8633CA3D5}" presName="txThree" presStyleLbl="node3" presStyleIdx="10" presStyleCnt="13">
        <dgm:presLayoutVars>
          <dgm:chPref val="3"/>
        </dgm:presLayoutVars>
      </dgm:prSet>
      <dgm:spPr/>
    </dgm:pt>
    <dgm:pt modelId="{B4902028-A220-4359-8CE0-9D335F12FFA2}" type="pres">
      <dgm:prSet presAssocID="{B9A1CFD4-37E8-4ED2-B904-FED8633CA3D5}" presName="horzThree" presStyleCnt="0"/>
      <dgm:spPr/>
    </dgm:pt>
    <dgm:pt modelId="{CB625F5F-61A7-47A6-AC57-14CE21CB08BF}" type="pres">
      <dgm:prSet presAssocID="{CFF1154A-B6A3-4E9B-B025-9902597B16C4}" presName="sibSpaceTwo" presStyleCnt="0"/>
      <dgm:spPr/>
    </dgm:pt>
    <dgm:pt modelId="{71131D6C-8C45-4D2A-9BC9-045582801619}" type="pres">
      <dgm:prSet presAssocID="{D506DCA5-EB70-4F3E-9D30-7DAB0188C4C6}" presName="vertTwo" presStyleCnt="0"/>
      <dgm:spPr/>
    </dgm:pt>
    <dgm:pt modelId="{080BFC6B-6FB9-4A1B-A75C-22C288F85DB4}" type="pres">
      <dgm:prSet presAssocID="{D506DCA5-EB70-4F3E-9D30-7DAB0188C4C6}" presName="txTwo" presStyleLbl="node2" presStyleIdx="6" presStyleCnt="7">
        <dgm:presLayoutVars>
          <dgm:chPref val="3"/>
        </dgm:presLayoutVars>
      </dgm:prSet>
      <dgm:spPr/>
    </dgm:pt>
    <dgm:pt modelId="{D1BF04EF-D794-4F24-A381-7C04154F20B9}" type="pres">
      <dgm:prSet presAssocID="{D506DCA5-EB70-4F3E-9D30-7DAB0188C4C6}" presName="parTransTwo" presStyleCnt="0"/>
      <dgm:spPr/>
    </dgm:pt>
    <dgm:pt modelId="{C8B7C4B6-F14D-4586-85F7-0072BF5B5B29}" type="pres">
      <dgm:prSet presAssocID="{D506DCA5-EB70-4F3E-9D30-7DAB0188C4C6}" presName="horzTwo" presStyleCnt="0"/>
      <dgm:spPr/>
    </dgm:pt>
    <dgm:pt modelId="{43A8AB9F-7077-4AAB-877A-679A8BE0BBCB}" type="pres">
      <dgm:prSet presAssocID="{3646D78D-E15F-4DB8-A940-91E379DD663E}" presName="vertThree" presStyleCnt="0"/>
      <dgm:spPr/>
    </dgm:pt>
    <dgm:pt modelId="{0F166865-FDD8-4B72-B077-E467A6D2C86E}" type="pres">
      <dgm:prSet presAssocID="{3646D78D-E15F-4DB8-A940-91E379DD663E}" presName="txThree" presStyleLbl="node3" presStyleIdx="11" presStyleCnt="13">
        <dgm:presLayoutVars>
          <dgm:chPref val="3"/>
        </dgm:presLayoutVars>
      </dgm:prSet>
      <dgm:spPr/>
    </dgm:pt>
    <dgm:pt modelId="{8FAAC7F7-B893-4541-A48F-A1B12361BC59}" type="pres">
      <dgm:prSet presAssocID="{3646D78D-E15F-4DB8-A940-91E379DD663E}" presName="horzThree" presStyleCnt="0"/>
      <dgm:spPr/>
    </dgm:pt>
    <dgm:pt modelId="{0829D113-946B-491C-966F-EF86269231F5}" type="pres">
      <dgm:prSet presAssocID="{B6F4D8E2-941D-47E9-B336-290CFB6284FC}" presName="sibSpaceThree" presStyleCnt="0"/>
      <dgm:spPr/>
    </dgm:pt>
    <dgm:pt modelId="{6A844399-698F-4EA2-879A-2DD735F05741}" type="pres">
      <dgm:prSet presAssocID="{8372A81C-BB3E-4EC1-AD5E-6906243DBD39}" presName="vertThree" presStyleCnt="0"/>
      <dgm:spPr/>
    </dgm:pt>
    <dgm:pt modelId="{7224C2EF-5697-4B9F-9C2C-67073651CD41}" type="pres">
      <dgm:prSet presAssocID="{8372A81C-BB3E-4EC1-AD5E-6906243DBD39}" presName="txThree" presStyleLbl="node3" presStyleIdx="12" presStyleCnt="13">
        <dgm:presLayoutVars>
          <dgm:chPref val="3"/>
        </dgm:presLayoutVars>
      </dgm:prSet>
      <dgm:spPr/>
    </dgm:pt>
    <dgm:pt modelId="{538B411F-AF9A-48FA-B771-68D5C8778941}" type="pres">
      <dgm:prSet presAssocID="{8372A81C-BB3E-4EC1-AD5E-6906243DBD39}" presName="horzThree" presStyleCnt="0"/>
      <dgm:spPr/>
    </dgm:pt>
  </dgm:ptLst>
  <dgm:cxnLst>
    <dgm:cxn modelId="{E9A97202-2814-4062-8929-7AEFE8676421}" type="presOf" srcId="{199904F9-0BBE-4A8A-8846-FC4BB716E8CD}" destId="{F7E2C7B9-8375-4F25-AFF5-3C10884EA8EB}" srcOrd="0" destOrd="0" presId="urn:microsoft.com/office/officeart/2005/8/layout/hierarchy4"/>
    <dgm:cxn modelId="{9616530C-7DEC-45F0-853E-F4A44DDB9D4F}" type="presOf" srcId="{C2ABD017-6535-42EE-9B5B-D3552CCB33EE}" destId="{9B2CC475-BF41-49E5-88F8-15FEFB04F875}" srcOrd="0" destOrd="0" presId="urn:microsoft.com/office/officeart/2005/8/layout/hierarchy4"/>
    <dgm:cxn modelId="{45C58D0C-E767-4F30-8F68-6F6F795FD440}" srcId="{67E475A4-FC56-4D93-B306-C95C269FE104}" destId="{31611510-0A35-46F3-BF3B-E9E101230327}" srcOrd="2" destOrd="0" parTransId="{D135EE21-5F91-4888-A0B4-DC61AB46360C}" sibTransId="{6B490AC1-DEFC-403C-ACAC-763226185315}"/>
    <dgm:cxn modelId="{BB8E7911-8F7D-4307-9C10-3618F0B30454}" srcId="{6364017C-AA3E-4A8D-B614-FD4785778E87}" destId="{CC3134B0-CCBC-4B3D-81F0-0009A2C4F31D}" srcOrd="0" destOrd="0" parTransId="{EF6BD8C1-93E6-46A7-95B3-2C77A54681D3}" sibTransId="{3FAF6C85-3AE8-41DC-A8B9-AA184FA8F808}"/>
    <dgm:cxn modelId="{A6B7E115-3230-4A88-AB09-003E53716CC3}" srcId="{15724A91-9478-4DDF-9B0F-D99A1EDC3914}" destId="{B011017C-AAC7-4197-87E2-E6B40DC1E085}" srcOrd="2" destOrd="0" parTransId="{72874B3C-A031-40B0-8162-33756D927A27}" sibTransId="{F3EC6FEA-6955-4E55-9601-830AC0D4CFFC}"/>
    <dgm:cxn modelId="{029D5916-0A05-4D0A-A3B7-E7B9D738C21A}" type="presOf" srcId="{44898D94-2DE8-4BDB-AC0D-E224C10D2AD8}" destId="{1B967998-16CD-49C9-A198-3285D02DAAEF}" srcOrd="0" destOrd="0" presId="urn:microsoft.com/office/officeart/2005/8/layout/hierarchy4"/>
    <dgm:cxn modelId="{15E11F1B-0BAB-4321-98E2-18B0B8FE6BF1}" type="presOf" srcId="{58412994-F2E4-4FF8-BB97-6E4044FC0BE0}" destId="{E192A0BF-4ABF-44E0-9752-A1ED1BCD073E}" srcOrd="0" destOrd="0" presId="urn:microsoft.com/office/officeart/2005/8/layout/hierarchy4"/>
    <dgm:cxn modelId="{71D2691C-65ED-47C9-A754-56D4527FFEC2}" srcId="{15724A91-9478-4DDF-9B0F-D99A1EDC3914}" destId="{C2ABD017-6535-42EE-9B5B-D3552CCB33EE}" srcOrd="1" destOrd="0" parTransId="{02041BCF-B407-4D8E-BA26-176E3A3EED02}" sibTransId="{4BD35E35-AF39-40A5-92C6-036C7A8B1E65}"/>
    <dgm:cxn modelId="{7A44A21E-E2AF-475A-AC58-DB4AA8B7F90B}" type="presOf" srcId="{1D87EED0-2816-40E4-AB4B-B6FC6265101A}" destId="{269E9E79-9C68-45B6-A67F-F9C8F1C37FB7}" srcOrd="0" destOrd="0" presId="urn:microsoft.com/office/officeart/2005/8/layout/hierarchy4"/>
    <dgm:cxn modelId="{DAE36A21-821F-41E8-9BA3-5516B3CC1ABB}" type="presOf" srcId="{15724A91-9478-4DDF-9B0F-D99A1EDC3914}" destId="{1A368A06-7BD3-4DF0-B8EA-61687AF01C98}" srcOrd="0" destOrd="0" presId="urn:microsoft.com/office/officeart/2005/8/layout/hierarchy4"/>
    <dgm:cxn modelId="{5E6D3029-CCA0-4AA1-934B-B278F6B3A8B8}" type="presOf" srcId="{67E475A4-FC56-4D93-B306-C95C269FE104}" destId="{7E5E9E55-A4CE-4AAB-BAAF-031D63048F46}" srcOrd="0" destOrd="0" presId="urn:microsoft.com/office/officeart/2005/8/layout/hierarchy4"/>
    <dgm:cxn modelId="{19A0792D-E9CD-47FC-B85B-6C01690345A7}" type="presOf" srcId="{B0F8F747-847B-4DA3-B5BA-1A85A055AD9F}" destId="{257C82E6-41A7-4843-A958-8958A07053FD}" srcOrd="0" destOrd="0" presId="urn:microsoft.com/office/officeart/2005/8/layout/hierarchy4"/>
    <dgm:cxn modelId="{06885536-E0B7-47D5-8657-9630EAC59D62}" srcId="{44898D94-2DE8-4BDB-AC0D-E224C10D2AD8}" destId="{6EC5A9EE-C153-4C65-925A-DD37CC6D27F9}" srcOrd="0" destOrd="0" parTransId="{EF1F6B0A-8461-4BB8-A4F8-C216501DDC2B}" sibTransId="{E9610AD8-D30A-4C2A-9950-F67A12BA82A1}"/>
    <dgm:cxn modelId="{2036923C-5E79-4C4B-A091-BB8F3B9888AA}" type="presOf" srcId="{6EC5A9EE-C153-4C65-925A-DD37CC6D27F9}" destId="{03CCDFDE-E7C5-439B-BAF3-95790936A151}" srcOrd="0" destOrd="0" presId="urn:microsoft.com/office/officeart/2005/8/layout/hierarchy4"/>
    <dgm:cxn modelId="{68B2503D-1E74-4290-BDE9-5E551E4E54EE}" type="presOf" srcId="{8B120EE4-D956-4ADE-BF96-003E02457957}" destId="{4B4A1EE3-9EE8-4F4A-B435-55943C893256}" srcOrd="0" destOrd="0" presId="urn:microsoft.com/office/officeart/2005/8/layout/hierarchy4"/>
    <dgm:cxn modelId="{99C02F42-91BD-4B84-91EF-7A73F67647B1}" srcId="{398E2890-3A19-4B68-9BAC-413EBC7E0FB7}" destId="{B9A1CFD4-37E8-4ED2-B904-FED8633CA3D5}" srcOrd="1" destOrd="0" parTransId="{4F61DCC1-5BC2-4801-A793-E2DEF5F314AB}" sibTransId="{D892D392-8BA7-4B31-88FC-86D680AC069B}"/>
    <dgm:cxn modelId="{7D7AC268-D95E-4C1C-91A1-B4A72F6D5E18}" srcId="{398E2890-3A19-4B68-9BAC-413EBC7E0FB7}" destId="{4270E66F-A45F-48D1-ADCD-4FB47D8C749B}" srcOrd="0" destOrd="0" parTransId="{F854B173-6393-40EA-8FFE-271C25ABE978}" sibTransId="{1B6DB933-A526-41FD-ABEC-830C5991D403}"/>
    <dgm:cxn modelId="{34155A4A-4E21-4736-9F3C-C49E333CE4D6}" type="presOf" srcId="{6364017C-AA3E-4A8D-B614-FD4785778E87}" destId="{27F8255C-1626-42C2-988E-5AD4028D7C86}" srcOrd="0" destOrd="0" presId="urn:microsoft.com/office/officeart/2005/8/layout/hierarchy4"/>
    <dgm:cxn modelId="{853AA66A-372E-4AB5-BBF6-F75E5801F709}" type="presOf" srcId="{3646D78D-E15F-4DB8-A940-91E379DD663E}" destId="{0F166865-FDD8-4B72-B077-E467A6D2C86E}" srcOrd="0" destOrd="0" presId="urn:microsoft.com/office/officeart/2005/8/layout/hierarchy4"/>
    <dgm:cxn modelId="{FF81F64D-FD86-4B50-A637-B90A970C0F93}" srcId="{31611510-0A35-46F3-BF3B-E9E101230327}" destId="{199904F9-0BBE-4A8A-8846-FC4BB716E8CD}" srcOrd="1" destOrd="0" parTransId="{0BB1AB67-D826-4162-9996-21729064127A}" sibTransId="{B74A2EBD-37FA-4D91-B0B9-4C30B748E994}"/>
    <dgm:cxn modelId="{30613654-496A-4300-8A4A-441686CED23C}" type="presOf" srcId="{31611510-0A35-46F3-BF3B-E9E101230327}" destId="{BEBB23A2-8197-44B2-B166-D00C1773D6CD}" srcOrd="0" destOrd="0" presId="urn:microsoft.com/office/officeart/2005/8/layout/hierarchy4"/>
    <dgm:cxn modelId="{178A2458-2995-4158-B116-1FAD4518789E}" srcId="{D506DCA5-EB70-4F3E-9D30-7DAB0188C4C6}" destId="{8372A81C-BB3E-4EC1-AD5E-6906243DBD39}" srcOrd="1" destOrd="0" parTransId="{775EE27E-B67E-48D0-8EF9-03994A1099EE}" sibTransId="{4691E8C3-B7C2-48CE-B747-A5C713320EE3}"/>
    <dgm:cxn modelId="{1D03E758-B19D-4A2A-8E36-F188FBAF3374}" srcId="{32742730-FBEF-4C91-A745-A81BA7780053}" destId="{44898D94-2DE8-4BDB-AC0D-E224C10D2AD8}" srcOrd="0" destOrd="0" parTransId="{6E55EEE2-06CC-4376-871B-8831C0CEFFD9}" sibTransId="{A1D4C766-DF82-4CEC-9AE4-EB5A142FB5C3}"/>
    <dgm:cxn modelId="{74F9EB7C-C40C-4B4A-89B2-6330741FBDA1}" type="presOf" srcId="{B9A1CFD4-37E8-4ED2-B904-FED8633CA3D5}" destId="{1962F127-9165-4260-8DBC-C6955C042AAE}" srcOrd="0" destOrd="0" presId="urn:microsoft.com/office/officeart/2005/8/layout/hierarchy4"/>
    <dgm:cxn modelId="{23CA2382-8CE3-4E45-9571-EC8433495CF2}" srcId="{31611510-0A35-46F3-BF3B-E9E101230327}" destId="{AAB356E2-16D2-447B-9195-DF18EEFF0B9B}" srcOrd="0" destOrd="0" parTransId="{A3581CAD-158C-4434-88B9-409DA67E7135}" sibTransId="{18558D34-24F8-4A1D-A7E7-3FA02E4B4234}"/>
    <dgm:cxn modelId="{AD9ED883-3252-4610-B71E-C01B35EFAFBC}" srcId="{15724A91-9478-4DDF-9B0F-D99A1EDC3914}" destId="{B0F8F747-847B-4DA3-B5BA-1A85A055AD9F}" srcOrd="0" destOrd="0" parTransId="{96BFE487-9CAF-4D13-A586-0EC004822841}" sibTransId="{9369ED4B-0F30-41BE-BA53-D5591046053B}"/>
    <dgm:cxn modelId="{BE760F88-CD96-4CC8-A7B6-EDBB0BF32ADA}" srcId="{58412994-F2E4-4FF8-BB97-6E4044FC0BE0}" destId="{FE58B11D-6D83-4620-8A38-C3596F478481}" srcOrd="0" destOrd="0" parTransId="{D60A6CA0-821E-430D-A68E-62DF17B6ECD2}" sibTransId="{A337F608-F81F-4A17-ACED-398788AB6228}"/>
    <dgm:cxn modelId="{3E0E8A88-99AD-468C-B41B-FC604E87B032}" type="presOf" srcId="{FE58B11D-6D83-4620-8A38-C3596F478481}" destId="{DB0C3E95-74C1-4021-AA06-7C2E99E71746}" srcOrd="0" destOrd="0" presId="urn:microsoft.com/office/officeart/2005/8/layout/hierarchy4"/>
    <dgm:cxn modelId="{D25CCB90-B4CB-4786-8BDF-557913A30C3A}" type="presOf" srcId="{B011017C-AAC7-4197-87E2-E6B40DC1E085}" destId="{ABF10E35-29FB-45D6-9D08-FB1080D2A333}" srcOrd="0" destOrd="0" presId="urn:microsoft.com/office/officeart/2005/8/layout/hierarchy4"/>
    <dgm:cxn modelId="{2F24F294-85A5-4864-8AC2-D68B84764471}" srcId="{67E475A4-FC56-4D93-B306-C95C269FE104}" destId="{58412994-F2E4-4FF8-BB97-6E4044FC0BE0}" srcOrd="3" destOrd="0" parTransId="{D97F0617-1F38-4654-8D03-FABB8E48107A}" sibTransId="{BF05F8E2-DA0F-483F-ABDC-5F7BFA488634}"/>
    <dgm:cxn modelId="{E9BFC899-A605-45C9-8DD5-DD849105B772}" type="presOf" srcId="{32742730-FBEF-4C91-A745-A81BA7780053}" destId="{EE07D470-3ECA-4B85-B7EB-3D2DB6F947E4}" srcOrd="0" destOrd="0" presId="urn:microsoft.com/office/officeart/2005/8/layout/hierarchy4"/>
    <dgm:cxn modelId="{2D090C9F-BCD5-48A5-BADA-84CDECB8A22E}" srcId="{8B120EE4-D956-4ADE-BF96-003E02457957}" destId="{32742730-FBEF-4C91-A745-A81BA7780053}" srcOrd="0" destOrd="0" parTransId="{AEAE4847-F43D-4633-83F2-E472EFA91A99}" sibTransId="{2601C1C1-2317-4EF7-A70D-C0E6B2AEAF0D}"/>
    <dgm:cxn modelId="{198EDAAB-9749-432D-9AD9-0A4C563FBADE}" srcId="{67E475A4-FC56-4D93-B306-C95C269FE104}" destId="{D506DCA5-EB70-4F3E-9D30-7DAB0188C4C6}" srcOrd="5" destOrd="0" parTransId="{A75BB88D-4961-4771-9069-0288042F1F8A}" sibTransId="{20DF2B28-27F1-453B-A9F7-2614CF8B7E74}"/>
    <dgm:cxn modelId="{4C9039BA-8DF2-48F7-BA5A-D6920CA20D7F}" srcId="{67E475A4-FC56-4D93-B306-C95C269FE104}" destId="{15724A91-9478-4DDF-9B0F-D99A1EDC3914}" srcOrd="1" destOrd="0" parTransId="{50BF7BAC-D243-4BB5-8544-EC61F7C81208}" sibTransId="{D5D7D05A-5992-4530-B369-F6A024CE5C03}"/>
    <dgm:cxn modelId="{D66EEEBC-A248-46A5-ADD1-858FF3C231E1}" srcId="{67E475A4-FC56-4D93-B306-C95C269FE104}" destId="{398E2890-3A19-4B68-9BAC-413EBC7E0FB7}" srcOrd="4" destOrd="0" parTransId="{43DAD8FF-2374-486E-990A-0CC1584B9F0B}" sibTransId="{CFF1154A-B6A3-4E9B-B025-9902597B16C4}"/>
    <dgm:cxn modelId="{FABAEBCF-EFAA-4F17-83FC-67A4600E4442}" srcId="{8B120EE4-D956-4ADE-BF96-003E02457957}" destId="{67E475A4-FC56-4D93-B306-C95C269FE104}" srcOrd="1" destOrd="0" parTransId="{57BEE582-BC8E-4262-84B9-E9EEB8740EAA}" sibTransId="{CB5BEEF8-BE0A-4F42-BEC2-1C5F1D6A6519}"/>
    <dgm:cxn modelId="{75FA01D0-5005-49F2-BA90-294B90056758}" srcId="{6364017C-AA3E-4A8D-B614-FD4785778E87}" destId="{1D87EED0-2816-40E4-AB4B-B6FC6265101A}" srcOrd="1" destOrd="0" parTransId="{63D234A9-B0E2-4E42-A5D7-A84E184233D7}" sibTransId="{D264BCAD-8D34-46FA-9D1F-947BA889A8FC}"/>
    <dgm:cxn modelId="{0A875FD5-6E0E-4561-962E-F1934BC59D2A}" type="presOf" srcId="{AAB356E2-16D2-447B-9195-DF18EEFF0B9B}" destId="{6AA20925-57D8-4A12-B710-CD042A1954C1}" srcOrd="0" destOrd="0" presId="urn:microsoft.com/office/officeart/2005/8/layout/hierarchy4"/>
    <dgm:cxn modelId="{438D95DA-377F-402A-A3E3-87922468EFFE}" type="presOf" srcId="{398E2890-3A19-4B68-9BAC-413EBC7E0FB7}" destId="{6EA8DF10-AB8F-44CB-A70A-30B16E1CB68E}" srcOrd="0" destOrd="0" presId="urn:microsoft.com/office/officeart/2005/8/layout/hierarchy4"/>
    <dgm:cxn modelId="{C12C11DD-DA4A-4525-8BA0-75703422ECC1}" type="presOf" srcId="{CC3134B0-CCBC-4B3D-81F0-0009A2C4F31D}" destId="{94C6E3A0-FE84-4AC7-98D6-5B6097A19E35}" srcOrd="0" destOrd="0" presId="urn:microsoft.com/office/officeart/2005/8/layout/hierarchy4"/>
    <dgm:cxn modelId="{D685DADF-BECC-44D9-B89F-02A799C904EE}" type="presOf" srcId="{D506DCA5-EB70-4F3E-9D30-7DAB0188C4C6}" destId="{080BFC6B-6FB9-4A1B-A75C-22C288F85DB4}" srcOrd="0" destOrd="0" presId="urn:microsoft.com/office/officeart/2005/8/layout/hierarchy4"/>
    <dgm:cxn modelId="{8A1796E9-5485-4C8B-9BA0-5D1EE5D1D89B}" type="presOf" srcId="{4270E66F-A45F-48D1-ADCD-4FB47D8C749B}" destId="{E42C8226-B45F-48E7-BD21-824630A8412B}" srcOrd="0" destOrd="0" presId="urn:microsoft.com/office/officeart/2005/8/layout/hierarchy4"/>
    <dgm:cxn modelId="{F32EBAEB-C390-4119-A81E-2B720D1649E4}" srcId="{67E475A4-FC56-4D93-B306-C95C269FE104}" destId="{6364017C-AA3E-4A8D-B614-FD4785778E87}" srcOrd="0" destOrd="0" parTransId="{8E22EDBE-24B9-4D5B-BEE7-241E5E0A19B5}" sibTransId="{47F51698-3E7A-4F69-90BE-FB8947D17815}"/>
    <dgm:cxn modelId="{136456F0-AB40-42AD-9EB6-6CE1FE1D1447}" srcId="{D506DCA5-EB70-4F3E-9D30-7DAB0188C4C6}" destId="{3646D78D-E15F-4DB8-A940-91E379DD663E}" srcOrd="0" destOrd="0" parTransId="{81F11116-BB11-400C-88C6-00D921CD7F0A}" sibTransId="{B6F4D8E2-941D-47E9-B336-290CFB6284FC}"/>
    <dgm:cxn modelId="{815C4BF8-7E2A-4063-B08C-2CFD14C192C9}" type="presOf" srcId="{8372A81C-BB3E-4EC1-AD5E-6906243DBD39}" destId="{7224C2EF-5697-4B9F-9C2C-67073651CD41}" srcOrd="0" destOrd="0" presId="urn:microsoft.com/office/officeart/2005/8/layout/hierarchy4"/>
    <dgm:cxn modelId="{118EFC36-8648-478D-9DD0-489D34789428}" type="presParOf" srcId="{4B4A1EE3-9EE8-4F4A-B435-55943C893256}" destId="{21A30273-DCD9-496E-8CDF-1C7CD1270BEC}" srcOrd="0" destOrd="0" presId="urn:microsoft.com/office/officeart/2005/8/layout/hierarchy4"/>
    <dgm:cxn modelId="{9C292EDC-BFD4-4ED2-BC6E-42337645693B}" type="presParOf" srcId="{21A30273-DCD9-496E-8CDF-1C7CD1270BEC}" destId="{EE07D470-3ECA-4B85-B7EB-3D2DB6F947E4}" srcOrd="0" destOrd="0" presId="urn:microsoft.com/office/officeart/2005/8/layout/hierarchy4"/>
    <dgm:cxn modelId="{D44E2A0B-64D5-422D-AC1D-2B187AD63252}" type="presParOf" srcId="{21A30273-DCD9-496E-8CDF-1C7CD1270BEC}" destId="{1B08E9EB-44A9-4C97-AED9-56CE5C64F2EA}" srcOrd="1" destOrd="0" presId="urn:microsoft.com/office/officeart/2005/8/layout/hierarchy4"/>
    <dgm:cxn modelId="{010B0293-D4EC-40CF-A35F-6958A5B75715}" type="presParOf" srcId="{21A30273-DCD9-496E-8CDF-1C7CD1270BEC}" destId="{4A1CA83E-703E-4261-AFAD-F61562E7C92F}" srcOrd="2" destOrd="0" presId="urn:microsoft.com/office/officeart/2005/8/layout/hierarchy4"/>
    <dgm:cxn modelId="{DBCED7EF-4D0A-4EBA-9461-FA2C3237E45B}" type="presParOf" srcId="{4A1CA83E-703E-4261-AFAD-F61562E7C92F}" destId="{44524BF3-C95B-40A6-AF68-F97BD318581D}" srcOrd="0" destOrd="0" presId="urn:microsoft.com/office/officeart/2005/8/layout/hierarchy4"/>
    <dgm:cxn modelId="{7D1FA744-EA1C-431F-A0F0-8BD7DAC842BB}" type="presParOf" srcId="{44524BF3-C95B-40A6-AF68-F97BD318581D}" destId="{1B967998-16CD-49C9-A198-3285D02DAAEF}" srcOrd="0" destOrd="0" presId="urn:microsoft.com/office/officeart/2005/8/layout/hierarchy4"/>
    <dgm:cxn modelId="{045150CE-AE45-43CB-B62F-B2163FC9C850}" type="presParOf" srcId="{44524BF3-C95B-40A6-AF68-F97BD318581D}" destId="{A9FB32C7-332A-4BC4-8600-FCF81879314A}" srcOrd="1" destOrd="0" presId="urn:microsoft.com/office/officeart/2005/8/layout/hierarchy4"/>
    <dgm:cxn modelId="{F159CECA-20BB-4B88-BB3F-3083B7BED069}" type="presParOf" srcId="{44524BF3-C95B-40A6-AF68-F97BD318581D}" destId="{2077EC81-3FD1-4002-8F6B-9AAABA93A168}" srcOrd="2" destOrd="0" presId="urn:microsoft.com/office/officeart/2005/8/layout/hierarchy4"/>
    <dgm:cxn modelId="{56087189-73BE-4B93-8CA8-E4F7801D9A2B}" type="presParOf" srcId="{2077EC81-3FD1-4002-8F6B-9AAABA93A168}" destId="{FB6C0300-08CB-4FEF-BAB7-1294410854FE}" srcOrd="0" destOrd="0" presId="urn:microsoft.com/office/officeart/2005/8/layout/hierarchy4"/>
    <dgm:cxn modelId="{8F5784E6-6156-4288-975C-2B193A450BFB}" type="presParOf" srcId="{FB6C0300-08CB-4FEF-BAB7-1294410854FE}" destId="{03CCDFDE-E7C5-439B-BAF3-95790936A151}" srcOrd="0" destOrd="0" presId="urn:microsoft.com/office/officeart/2005/8/layout/hierarchy4"/>
    <dgm:cxn modelId="{2BC5ECB7-1409-4B8E-BAB4-6309441B2202}" type="presParOf" srcId="{FB6C0300-08CB-4FEF-BAB7-1294410854FE}" destId="{2EBDBA4F-786B-4247-A5EC-F8686FEF7342}" srcOrd="1" destOrd="0" presId="urn:microsoft.com/office/officeart/2005/8/layout/hierarchy4"/>
    <dgm:cxn modelId="{D2A5A7BC-BD74-4530-8691-A1A4C2D2763A}" type="presParOf" srcId="{4B4A1EE3-9EE8-4F4A-B435-55943C893256}" destId="{F87505AA-AAA5-41EA-96B2-0BE5C20396BE}" srcOrd="1" destOrd="0" presId="urn:microsoft.com/office/officeart/2005/8/layout/hierarchy4"/>
    <dgm:cxn modelId="{10B4D00D-DD79-4798-9AD6-A0EABDBEB598}" type="presParOf" srcId="{4B4A1EE3-9EE8-4F4A-B435-55943C893256}" destId="{BFFA659A-8139-4B09-A0AC-9D7ACEC77523}" srcOrd="2" destOrd="0" presId="urn:microsoft.com/office/officeart/2005/8/layout/hierarchy4"/>
    <dgm:cxn modelId="{B6CA4C9A-96E9-465F-BF8E-1C835CF476DC}" type="presParOf" srcId="{BFFA659A-8139-4B09-A0AC-9D7ACEC77523}" destId="{7E5E9E55-A4CE-4AAB-BAAF-031D63048F46}" srcOrd="0" destOrd="0" presId="urn:microsoft.com/office/officeart/2005/8/layout/hierarchy4"/>
    <dgm:cxn modelId="{878C9165-3D8D-4CF7-A52E-8B68E9183358}" type="presParOf" srcId="{BFFA659A-8139-4B09-A0AC-9D7ACEC77523}" destId="{38DAC401-8087-45C6-889E-974910B965D1}" srcOrd="1" destOrd="0" presId="urn:microsoft.com/office/officeart/2005/8/layout/hierarchy4"/>
    <dgm:cxn modelId="{E25E5EB2-247B-4C10-B45F-6F7DD38C5303}" type="presParOf" srcId="{BFFA659A-8139-4B09-A0AC-9D7ACEC77523}" destId="{78CF8F8B-776E-452A-B9FB-7C71BAF653C5}" srcOrd="2" destOrd="0" presId="urn:microsoft.com/office/officeart/2005/8/layout/hierarchy4"/>
    <dgm:cxn modelId="{9BD13652-D04E-43AB-919F-BE18C1028C0F}" type="presParOf" srcId="{78CF8F8B-776E-452A-B9FB-7C71BAF653C5}" destId="{1567212E-18ED-4EDD-9F2B-8C41547427BB}" srcOrd="0" destOrd="0" presId="urn:microsoft.com/office/officeart/2005/8/layout/hierarchy4"/>
    <dgm:cxn modelId="{C8283ECA-B815-4C4A-AB90-D9C79F5BA36D}" type="presParOf" srcId="{1567212E-18ED-4EDD-9F2B-8C41547427BB}" destId="{27F8255C-1626-42C2-988E-5AD4028D7C86}" srcOrd="0" destOrd="0" presId="urn:microsoft.com/office/officeart/2005/8/layout/hierarchy4"/>
    <dgm:cxn modelId="{D14FFE5E-6EEF-4AA7-87B1-20D63EB90E10}" type="presParOf" srcId="{1567212E-18ED-4EDD-9F2B-8C41547427BB}" destId="{C6F57B85-1D92-4E4E-A321-77CE5C3DFD36}" srcOrd="1" destOrd="0" presId="urn:microsoft.com/office/officeart/2005/8/layout/hierarchy4"/>
    <dgm:cxn modelId="{53FD178A-C7D5-4113-98AF-5552ABD45B47}" type="presParOf" srcId="{1567212E-18ED-4EDD-9F2B-8C41547427BB}" destId="{5B54B6DA-E970-4924-846C-1E558742CE55}" srcOrd="2" destOrd="0" presId="urn:microsoft.com/office/officeart/2005/8/layout/hierarchy4"/>
    <dgm:cxn modelId="{36426A69-7EF9-4E51-AE39-7CD0FD2DCF10}" type="presParOf" srcId="{5B54B6DA-E970-4924-846C-1E558742CE55}" destId="{9AEADC75-E6E5-49F7-86F7-B108243636EC}" srcOrd="0" destOrd="0" presId="urn:microsoft.com/office/officeart/2005/8/layout/hierarchy4"/>
    <dgm:cxn modelId="{259B7659-A278-4939-9EF0-B504B8823241}" type="presParOf" srcId="{9AEADC75-E6E5-49F7-86F7-B108243636EC}" destId="{94C6E3A0-FE84-4AC7-98D6-5B6097A19E35}" srcOrd="0" destOrd="0" presId="urn:microsoft.com/office/officeart/2005/8/layout/hierarchy4"/>
    <dgm:cxn modelId="{959DD136-04CE-4530-9C1A-2467461E3F02}" type="presParOf" srcId="{9AEADC75-E6E5-49F7-86F7-B108243636EC}" destId="{375939A4-E1CD-4F2A-829A-1BA9BE9EFB3B}" srcOrd="1" destOrd="0" presId="urn:microsoft.com/office/officeart/2005/8/layout/hierarchy4"/>
    <dgm:cxn modelId="{4C231213-308B-4CF5-9E56-B455D37FBF79}" type="presParOf" srcId="{5B54B6DA-E970-4924-846C-1E558742CE55}" destId="{7B927685-EBD6-4D77-A3AF-B2D772EFDE06}" srcOrd="1" destOrd="0" presId="urn:microsoft.com/office/officeart/2005/8/layout/hierarchy4"/>
    <dgm:cxn modelId="{02DD7B09-982B-4BD0-AACB-98285A2C2733}" type="presParOf" srcId="{5B54B6DA-E970-4924-846C-1E558742CE55}" destId="{83F5C53B-E129-4738-AB3F-14BD40C86B17}" srcOrd="2" destOrd="0" presId="urn:microsoft.com/office/officeart/2005/8/layout/hierarchy4"/>
    <dgm:cxn modelId="{9F930860-69EA-4760-9803-698AF9C9A8A0}" type="presParOf" srcId="{83F5C53B-E129-4738-AB3F-14BD40C86B17}" destId="{269E9E79-9C68-45B6-A67F-F9C8F1C37FB7}" srcOrd="0" destOrd="0" presId="urn:microsoft.com/office/officeart/2005/8/layout/hierarchy4"/>
    <dgm:cxn modelId="{9950A405-D1A0-445D-A3A9-11D0DE43EA2A}" type="presParOf" srcId="{83F5C53B-E129-4738-AB3F-14BD40C86B17}" destId="{41104B2C-3886-4DFD-870C-3699DB329F2B}" srcOrd="1" destOrd="0" presId="urn:microsoft.com/office/officeart/2005/8/layout/hierarchy4"/>
    <dgm:cxn modelId="{EC5BDBB4-B3A9-4BE3-AF57-52433CE6067C}" type="presParOf" srcId="{78CF8F8B-776E-452A-B9FB-7C71BAF653C5}" destId="{4F7B6E9C-1460-4A31-A60B-82E3F09C14F1}" srcOrd="1" destOrd="0" presId="urn:microsoft.com/office/officeart/2005/8/layout/hierarchy4"/>
    <dgm:cxn modelId="{4D64D316-F444-4C5E-89BA-01F26457FCDB}" type="presParOf" srcId="{78CF8F8B-776E-452A-B9FB-7C71BAF653C5}" destId="{4B2B9EB4-3E4E-4223-ABF9-3CB1A59892E5}" srcOrd="2" destOrd="0" presId="urn:microsoft.com/office/officeart/2005/8/layout/hierarchy4"/>
    <dgm:cxn modelId="{94554AD0-B3A0-40B0-9673-F508891A26DF}" type="presParOf" srcId="{4B2B9EB4-3E4E-4223-ABF9-3CB1A59892E5}" destId="{1A368A06-7BD3-4DF0-B8EA-61687AF01C98}" srcOrd="0" destOrd="0" presId="urn:microsoft.com/office/officeart/2005/8/layout/hierarchy4"/>
    <dgm:cxn modelId="{52E18FBE-94F8-438D-B622-EC0F5C981FFB}" type="presParOf" srcId="{4B2B9EB4-3E4E-4223-ABF9-3CB1A59892E5}" destId="{97FD1ECC-1E94-4415-B725-48EE0782AD1D}" srcOrd="1" destOrd="0" presId="urn:microsoft.com/office/officeart/2005/8/layout/hierarchy4"/>
    <dgm:cxn modelId="{A0316FF1-22E0-437A-B3EB-66A29F21E628}" type="presParOf" srcId="{4B2B9EB4-3E4E-4223-ABF9-3CB1A59892E5}" destId="{33D6D71E-FAED-4AA8-9EE8-15BCBD45D77E}" srcOrd="2" destOrd="0" presId="urn:microsoft.com/office/officeart/2005/8/layout/hierarchy4"/>
    <dgm:cxn modelId="{F15BF5C7-DD4A-4BEC-ACB5-B7E731009505}" type="presParOf" srcId="{33D6D71E-FAED-4AA8-9EE8-15BCBD45D77E}" destId="{B643F83B-82E1-4B7D-9D69-CAA1F8DB9898}" srcOrd="0" destOrd="0" presId="urn:microsoft.com/office/officeart/2005/8/layout/hierarchy4"/>
    <dgm:cxn modelId="{95361D3D-98EA-425B-BD67-F4542A8CDF7A}" type="presParOf" srcId="{B643F83B-82E1-4B7D-9D69-CAA1F8DB9898}" destId="{257C82E6-41A7-4843-A958-8958A07053FD}" srcOrd="0" destOrd="0" presId="urn:microsoft.com/office/officeart/2005/8/layout/hierarchy4"/>
    <dgm:cxn modelId="{41D33E63-B252-4DE5-BCDE-F157BFD99986}" type="presParOf" srcId="{B643F83B-82E1-4B7D-9D69-CAA1F8DB9898}" destId="{C98EC1BB-B8BF-4C3E-8B1B-B255317A869A}" srcOrd="1" destOrd="0" presId="urn:microsoft.com/office/officeart/2005/8/layout/hierarchy4"/>
    <dgm:cxn modelId="{871A6E32-1259-4A1F-BFD7-C02A011BCB0E}" type="presParOf" srcId="{33D6D71E-FAED-4AA8-9EE8-15BCBD45D77E}" destId="{156FCA30-EAB3-467A-AEB4-5C2CCBC0F2E1}" srcOrd="1" destOrd="0" presId="urn:microsoft.com/office/officeart/2005/8/layout/hierarchy4"/>
    <dgm:cxn modelId="{35992478-02C0-46AB-AC00-2D1A315D42D9}" type="presParOf" srcId="{33D6D71E-FAED-4AA8-9EE8-15BCBD45D77E}" destId="{0EC1C696-F0B8-42BA-B3C0-97B4551068E0}" srcOrd="2" destOrd="0" presId="urn:microsoft.com/office/officeart/2005/8/layout/hierarchy4"/>
    <dgm:cxn modelId="{6013EC55-1C5F-4ECE-8062-5108FF0573C9}" type="presParOf" srcId="{0EC1C696-F0B8-42BA-B3C0-97B4551068E0}" destId="{9B2CC475-BF41-49E5-88F8-15FEFB04F875}" srcOrd="0" destOrd="0" presId="urn:microsoft.com/office/officeart/2005/8/layout/hierarchy4"/>
    <dgm:cxn modelId="{A78A2BD2-D231-4D23-A148-F8F37FAD1D3D}" type="presParOf" srcId="{0EC1C696-F0B8-42BA-B3C0-97B4551068E0}" destId="{69D9250C-5B96-4AB7-B384-7202EF2937B7}" srcOrd="1" destOrd="0" presId="urn:microsoft.com/office/officeart/2005/8/layout/hierarchy4"/>
    <dgm:cxn modelId="{D4CD86AE-93A9-4BF4-99DD-624034F0C34E}" type="presParOf" srcId="{33D6D71E-FAED-4AA8-9EE8-15BCBD45D77E}" destId="{AE4DC48B-EAF4-45F7-98E0-D09CD6611B04}" srcOrd="3" destOrd="0" presId="urn:microsoft.com/office/officeart/2005/8/layout/hierarchy4"/>
    <dgm:cxn modelId="{E1BA6ED2-DA61-456D-A3C7-650A96F6DFC0}" type="presParOf" srcId="{33D6D71E-FAED-4AA8-9EE8-15BCBD45D77E}" destId="{9A398A41-9E5E-4C1C-BD72-7DDD3838FDC6}" srcOrd="4" destOrd="0" presId="urn:microsoft.com/office/officeart/2005/8/layout/hierarchy4"/>
    <dgm:cxn modelId="{B032E9F6-C1E6-4906-AF82-631AC2CD1B8C}" type="presParOf" srcId="{9A398A41-9E5E-4C1C-BD72-7DDD3838FDC6}" destId="{ABF10E35-29FB-45D6-9D08-FB1080D2A333}" srcOrd="0" destOrd="0" presId="urn:microsoft.com/office/officeart/2005/8/layout/hierarchy4"/>
    <dgm:cxn modelId="{A297B9B2-CFD6-4319-B54C-BA711C605BD8}" type="presParOf" srcId="{9A398A41-9E5E-4C1C-BD72-7DDD3838FDC6}" destId="{983A7900-AAF6-400B-B01A-4A6F4C1E67D5}" srcOrd="1" destOrd="0" presId="urn:microsoft.com/office/officeart/2005/8/layout/hierarchy4"/>
    <dgm:cxn modelId="{63FBB30E-190F-443B-8B93-68C6DF3FCE3B}" type="presParOf" srcId="{78CF8F8B-776E-452A-B9FB-7C71BAF653C5}" destId="{58E91A0A-3399-4DDF-8F93-784FB09646E5}" srcOrd="3" destOrd="0" presId="urn:microsoft.com/office/officeart/2005/8/layout/hierarchy4"/>
    <dgm:cxn modelId="{AA0389B3-F675-4F6A-8076-4AADACC7DE8C}" type="presParOf" srcId="{78CF8F8B-776E-452A-B9FB-7C71BAF653C5}" destId="{DFC10CC7-1FD8-47BD-841F-76D52BCEB0E0}" srcOrd="4" destOrd="0" presId="urn:microsoft.com/office/officeart/2005/8/layout/hierarchy4"/>
    <dgm:cxn modelId="{43DBD3CC-AD42-4627-9C4F-D22005F87854}" type="presParOf" srcId="{DFC10CC7-1FD8-47BD-841F-76D52BCEB0E0}" destId="{BEBB23A2-8197-44B2-B166-D00C1773D6CD}" srcOrd="0" destOrd="0" presId="urn:microsoft.com/office/officeart/2005/8/layout/hierarchy4"/>
    <dgm:cxn modelId="{DA323533-943E-4929-946D-F2F1B5716864}" type="presParOf" srcId="{DFC10CC7-1FD8-47BD-841F-76D52BCEB0E0}" destId="{A1DDC17D-D89C-48CB-B22A-45BE7D6947A4}" srcOrd="1" destOrd="0" presId="urn:microsoft.com/office/officeart/2005/8/layout/hierarchy4"/>
    <dgm:cxn modelId="{D54AF40A-6EAE-4FC0-87D3-874D9E08D030}" type="presParOf" srcId="{DFC10CC7-1FD8-47BD-841F-76D52BCEB0E0}" destId="{D4701009-1B96-4A9B-8E9B-50F07A883B33}" srcOrd="2" destOrd="0" presId="urn:microsoft.com/office/officeart/2005/8/layout/hierarchy4"/>
    <dgm:cxn modelId="{8639CDD2-C889-46B5-8126-FB43011F89F4}" type="presParOf" srcId="{D4701009-1B96-4A9B-8E9B-50F07A883B33}" destId="{5FB182C5-F553-43EA-93F3-906E182DB0DB}" srcOrd="0" destOrd="0" presId="urn:microsoft.com/office/officeart/2005/8/layout/hierarchy4"/>
    <dgm:cxn modelId="{5E2A80FA-1A60-49F9-AB5E-93226D7AB5F4}" type="presParOf" srcId="{5FB182C5-F553-43EA-93F3-906E182DB0DB}" destId="{6AA20925-57D8-4A12-B710-CD042A1954C1}" srcOrd="0" destOrd="0" presId="urn:microsoft.com/office/officeart/2005/8/layout/hierarchy4"/>
    <dgm:cxn modelId="{A0336E8A-ED48-48B0-AA97-E6A1183855F5}" type="presParOf" srcId="{5FB182C5-F553-43EA-93F3-906E182DB0DB}" destId="{487F3A3B-53B7-4C52-9C4F-21676832B1A7}" srcOrd="1" destOrd="0" presId="urn:microsoft.com/office/officeart/2005/8/layout/hierarchy4"/>
    <dgm:cxn modelId="{3931D183-2B14-42A0-B374-1970AA6F901F}" type="presParOf" srcId="{D4701009-1B96-4A9B-8E9B-50F07A883B33}" destId="{B8455FF1-48C7-4DD6-9CE5-B3408492EA18}" srcOrd="1" destOrd="0" presId="urn:microsoft.com/office/officeart/2005/8/layout/hierarchy4"/>
    <dgm:cxn modelId="{083706A1-C5CA-4E23-B090-20B0462747AD}" type="presParOf" srcId="{D4701009-1B96-4A9B-8E9B-50F07A883B33}" destId="{B8FE79E2-635D-4DB4-9410-F86F5B4EA82D}" srcOrd="2" destOrd="0" presId="urn:microsoft.com/office/officeart/2005/8/layout/hierarchy4"/>
    <dgm:cxn modelId="{FC89EB09-948F-4193-93B0-C5C80D7F0E84}" type="presParOf" srcId="{B8FE79E2-635D-4DB4-9410-F86F5B4EA82D}" destId="{F7E2C7B9-8375-4F25-AFF5-3C10884EA8EB}" srcOrd="0" destOrd="0" presId="urn:microsoft.com/office/officeart/2005/8/layout/hierarchy4"/>
    <dgm:cxn modelId="{274A2F84-E1B7-4344-BB11-7D7EF5C62CB3}" type="presParOf" srcId="{B8FE79E2-635D-4DB4-9410-F86F5B4EA82D}" destId="{E2F4A2FB-54F7-4B55-BFDC-67FC9E22523E}" srcOrd="1" destOrd="0" presId="urn:microsoft.com/office/officeart/2005/8/layout/hierarchy4"/>
    <dgm:cxn modelId="{459C61C5-FDFB-4E46-A3C1-BA305DA4E235}" type="presParOf" srcId="{78CF8F8B-776E-452A-B9FB-7C71BAF653C5}" destId="{8CED1D4C-EB5F-4F50-93AC-5FFC84FE1792}" srcOrd="5" destOrd="0" presId="urn:microsoft.com/office/officeart/2005/8/layout/hierarchy4"/>
    <dgm:cxn modelId="{7EC1716F-0520-4BF4-8776-11E559A299B5}" type="presParOf" srcId="{78CF8F8B-776E-452A-B9FB-7C71BAF653C5}" destId="{E3D13672-243A-4A4F-8A41-40239E7F1288}" srcOrd="6" destOrd="0" presId="urn:microsoft.com/office/officeart/2005/8/layout/hierarchy4"/>
    <dgm:cxn modelId="{ED5B9E4D-44AE-460F-B1F6-102EE0F714BB}" type="presParOf" srcId="{E3D13672-243A-4A4F-8A41-40239E7F1288}" destId="{E192A0BF-4ABF-44E0-9752-A1ED1BCD073E}" srcOrd="0" destOrd="0" presId="urn:microsoft.com/office/officeart/2005/8/layout/hierarchy4"/>
    <dgm:cxn modelId="{8E7002CF-6E66-4DC8-A1AC-5330E755FD3C}" type="presParOf" srcId="{E3D13672-243A-4A4F-8A41-40239E7F1288}" destId="{502B0827-839D-46A2-A7AE-2CF8448D11FB}" srcOrd="1" destOrd="0" presId="urn:microsoft.com/office/officeart/2005/8/layout/hierarchy4"/>
    <dgm:cxn modelId="{0CA572F0-9F4D-4E85-A9DD-F5E18EDE32D2}" type="presParOf" srcId="{E3D13672-243A-4A4F-8A41-40239E7F1288}" destId="{A5A257E4-458C-489D-AEF8-E14F16E37F8E}" srcOrd="2" destOrd="0" presId="urn:microsoft.com/office/officeart/2005/8/layout/hierarchy4"/>
    <dgm:cxn modelId="{F458FED4-0A42-48F3-945F-F4FED5FD317E}" type="presParOf" srcId="{A5A257E4-458C-489D-AEF8-E14F16E37F8E}" destId="{C8334D3A-C936-4CAB-B3C4-D503049AACCF}" srcOrd="0" destOrd="0" presId="urn:microsoft.com/office/officeart/2005/8/layout/hierarchy4"/>
    <dgm:cxn modelId="{29D59982-3A7E-4C21-BD82-83E91F09EE8A}" type="presParOf" srcId="{C8334D3A-C936-4CAB-B3C4-D503049AACCF}" destId="{DB0C3E95-74C1-4021-AA06-7C2E99E71746}" srcOrd="0" destOrd="0" presId="urn:microsoft.com/office/officeart/2005/8/layout/hierarchy4"/>
    <dgm:cxn modelId="{A03B0577-23DD-4D7D-A90F-18C62067A63C}" type="presParOf" srcId="{C8334D3A-C936-4CAB-B3C4-D503049AACCF}" destId="{6F79CAB8-0891-4B9F-8D4C-F91B34B00909}" srcOrd="1" destOrd="0" presId="urn:microsoft.com/office/officeart/2005/8/layout/hierarchy4"/>
    <dgm:cxn modelId="{5F66AD53-494E-4633-9AED-04FFE4B7F3F3}" type="presParOf" srcId="{78CF8F8B-776E-452A-B9FB-7C71BAF653C5}" destId="{94B4E3EE-5196-46D1-A9FF-276AC1278C23}" srcOrd="7" destOrd="0" presId="urn:microsoft.com/office/officeart/2005/8/layout/hierarchy4"/>
    <dgm:cxn modelId="{EA022ECD-1DBD-4143-AA8E-04068506BA2F}" type="presParOf" srcId="{78CF8F8B-776E-452A-B9FB-7C71BAF653C5}" destId="{DAEAD0C5-F30D-4960-91DB-665B055D8408}" srcOrd="8" destOrd="0" presId="urn:microsoft.com/office/officeart/2005/8/layout/hierarchy4"/>
    <dgm:cxn modelId="{8EB15AF2-7B30-44CE-B42F-151F9F994C12}" type="presParOf" srcId="{DAEAD0C5-F30D-4960-91DB-665B055D8408}" destId="{6EA8DF10-AB8F-44CB-A70A-30B16E1CB68E}" srcOrd="0" destOrd="0" presId="urn:microsoft.com/office/officeart/2005/8/layout/hierarchy4"/>
    <dgm:cxn modelId="{023B1E41-7CA3-4474-B8AB-EA11487430A8}" type="presParOf" srcId="{DAEAD0C5-F30D-4960-91DB-665B055D8408}" destId="{2CA84971-6F82-43C1-8A6D-346EE6B0D725}" srcOrd="1" destOrd="0" presId="urn:microsoft.com/office/officeart/2005/8/layout/hierarchy4"/>
    <dgm:cxn modelId="{3BD024EE-CFD5-4EF6-B356-256774D4085E}" type="presParOf" srcId="{DAEAD0C5-F30D-4960-91DB-665B055D8408}" destId="{2D7CE554-89B1-42D2-A1FE-B4BA64F558A8}" srcOrd="2" destOrd="0" presId="urn:microsoft.com/office/officeart/2005/8/layout/hierarchy4"/>
    <dgm:cxn modelId="{014DA5C8-A532-47C8-9852-4AE3D1EDE746}" type="presParOf" srcId="{2D7CE554-89B1-42D2-A1FE-B4BA64F558A8}" destId="{0D5B847F-BEC1-4207-A051-37CE4749A7B7}" srcOrd="0" destOrd="0" presId="urn:microsoft.com/office/officeart/2005/8/layout/hierarchy4"/>
    <dgm:cxn modelId="{895BA427-CE40-4B17-8506-646A1B41AD0E}" type="presParOf" srcId="{0D5B847F-BEC1-4207-A051-37CE4749A7B7}" destId="{E42C8226-B45F-48E7-BD21-824630A8412B}" srcOrd="0" destOrd="0" presId="urn:microsoft.com/office/officeart/2005/8/layout/hierarchy4"/>
    <dgm:cxn modelId="{7F8F3842-92AA-4553-B248-9EB98110E372}" type="presParOf" srcId="{0D5B847F-BEC1-4207-A051-37CE4749A7B7}" destId="{EDB3E04C-45D5-42A7-BBD1-249AC0CAD09B}" srcOrd="1" destOrd="0" presId="urn:microsoft.com/office/officeart/2005/8/layout/hierarchy4"/>
    <dgm:cxn modelId="{C997EBCD-0210-4E4B-9EF9-DFDE3A6E9B81}" type="presParOf" srcId="{2D7CE554-89B1-42D2-A1FE-B4BA64F558A8}" destId="{55912D98-A167-43E8-9D1E-8D6C056F082B}" srcOrd="1" destOrd="0" presId="urn:microsoft.com/office/officeart/2005/8/layout/hierarchy4"/>
    <dgm:cxn modelId="{560C14F9-05EA-4784-9A13-015CD9FA0855}" type="presParOf" srcId="{2D7CE554-89B1-42D2-A1FE-B4BA64F558A8}" destId="{F9162567-9AC7-47F8-9869-BB86C8478D3C}" srcOrd="2" destOrd="0" presId="urn:microsoft.com/office/officeart/2005/8/layout/hierarchy4"/>
    <dgm:cxn modelId="{1F9A1AE6-ABB2-4C27-BE5A-F3A6B4BB5944}" type="presParOf" srcId="{F9162567-9AC7-47F8-9869-BB86C8478D3C}" destId="{1962F127-9165-4260-8DBC-C6955C042AAE}" srcOrd="0" destOrd="0" presId="urn:microsoft.com/office/officeart/2005/8/layout/hierarchy4"/>
    <dgm:cxn modelId="{6A9B4EE5-EAFF-4F92-8253-D07CBD98C8A6}" type="presParOf" srcId="{F9162567-9AC7-47F8-9869-BB86C8478D3C}" destId="{B4902028-A220-4359-8CE0-9D335F12FFA2}" srcOrd="1" destOrd="0" presId="urn:microsoft.com/office/officeart/2005/8/layout/hierarchy4"/>
    <dgm:cxn modelId="{51A25F5B-69A1-4802-B36A-D558BB8E2E50}" type="presParOf" srcId="{78CF8F8B-776E-452A-B9FB-7C71BAF653C5}" destId="{CB625F5F-61A7-47A6-AC57-14CE21CB08BF}" srcOrd="9" destOrd="0" presId="urn:microsoft.com/office/officeart/2005/8/layout/hierarchy4"/>
    <dgm:cxn modelId="{0353382D-8A0D-4516-9597-9A001472F64A}" type="presParOf" srcId="{78CF8F8B-776E-452A-B9FB-7C71BAF653C5}" destId="{71131D6C-8C45-4D2A-9BC9-045582801619}" srcOrd="10" destOrd="0" presId="urn:microsoft.com/office/officeart/2005/8/layout/hierarchy4"/>
    <dgm:cxn modelId="{6AF4D1E8-2171-4A11-A432-F5EF83359CC3}" type="presParOf" srcId="{71131D6C-8C45-4D2A-9BC9-045582801619}" destId="{080BFC6B-6FB9-4A1B-A75C-22C288F85DB4}" srcOrd="0" destOrd="0" presId="urn:microsoft.com/office/officeart/2005/8/layout/hierarchy4"/>
    <dgm:cxn modelId="{F8247C4C-FDA7-4E5D-9B05-FCAE0D503302}" type="presParOf" srcId="{71131D6C-8C45-4D2A-9BC9-045582801619}" destId="{D1BF04EF-D794-4F24-A381-7C04154F20B9}" srcOrd="1" destOrd="0" presId="urn:microsoft.com/office/officeart/2005/8/layout/hierarchy4"/>
    <dgm:cxn modelId="{4A4345F7-6CFC-4DFA-B1CA-FB87E5EBEB67}" type="presParOf" srcId="{71131D6C-8C45-4D2A-9BC9-045582801619}" destId="{C8B7C4B6-F14D-4586-85F7-0072BF5B5B29}" srcOrd="2" destOrd="0" presId="urn:microsoft.com/office/officeart/2005/8/layout/hierarchy4"/>
    <dgm:cxn modelId="{BA9F2454-4CE3-4361-BA3B-6459DD68DC49}" type="presParOf" srcId="{C8B7C4B6-F14D-4586-85F7-0072BF5B5B29}" destId="{43A8AB9F-7077-4AAB-877A-679A8BE0BBCB}" srcOrd="0" destOrd="0" presId="urn:microsoft.com/office/officeart/2005/8/layout/hierarchy4"/>
    <dgm:cxn modelId="{D8268141-3D52-4548-A57D-001C46CAADF4}" type="presParOf" srcId="{43A8AB9F-7077-4AAB-877A-679A8BE0BBCB}" destId="{0F166865-FDD8-4B72-B077-E467A6D2C86E}" srcOrd="0" destOrd="0" presId="urn:microsoft.com/office/officeart/2005/8/layout/hierarchy4"/>
    <dgm:cxn modelId="{9D19788F-43FF-44D5-968F-9281CD836C06}" type="presParOf" srcId="{43A8AB9F-7077-4AAB-877A-679A8BE0BBCB}" destId="{8FAAC7F7-B893-4541-A48F-A1B12361BC59}" srcOrd="1" destOrd="0" presId="urn:microsoft.com/office/officeart/2005/8/layout/hierarchy4"/>
    <dgm:cxn modelId="{FB4ECC06-4EE7-4C43-97AB-664D94C8C620}" type="presParOf" srcId="{C8B7C4B6-F14D-4586-85F7-0072BF5B5B29}" destId="{0829D113-946B-491C-966F-EF86269231F5}" srcOrd="1" destOrd="0" presId="urn:microsoft.com/office/officeart/2005/8/layout/hierarchy4"/>
    <dgm:cxn modelId="{E6C6B910-B7F2-41D2-8EA7-6F799D04965B}" type="presParOf" srcId="{C8B7C4B6-F14D-4586-85F7-0072BF5B5B29}" destId="{6A844399-698F-4EA2-879A-2DD735F05741}" srcOrd="2" destOrd="0" presId="urn:microsoft.com/office/officeart/2005/8/layout/hierarchy4"/>
    <dgm:cxn modelId="{63E7EA6D-A905-4AD2-AF2C-5F544CBBE65F}" type="presParOf" srcId="{6A844399-698F-4EA2-879A-2DD735F05741}" destId="{7224C2EF-5697-4B9F-9C2C-67073651CD41}" srcOrd="0" destOrd="0" presId="urn:microsoft.com/office/officeart/2005/8/layout/hierarchy4"/>
    <dgm:cxn modelId="{772FDF61-2924-4226-A9D5-AE94F31A46E5}" type="presParOf" srcId="{6A844399-698F-4EA2-879A-2DD735F05741}" destId="{538B411F-AF9A-48FA-B771-68D5C8778941}"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7D470-3ECA-4B85-B7EB-3D2DB6F947E4}">
      <dsp:nvSpPr>
        <dsp:cNvPr id="0" name=""/>
        <dsp:cNvSpPr/>
      </dsp:nvSpPr>
      <dsp:spPr>
        <a:xfrm>
          <a:off x="13318" y="1720"/>
          <a:ext cx="1253393" cy="2400446"/>
        </a:xfrm>
        <a:prstGeom prst="roundRect">
          <a:avLst>
            <a:gd name="adj" fmla="val 10000"/>
          </a:avLst>
        </a:prstGeom>
        <a:solidFill>
          <a:schemeClr val="accent1">
            <a:hueOff val="0"/>
            <a:satOff val="0"/>
            <a:lumOff val="0"/>
          </a:schemeClr>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t>Partner Orgs</a:t>
          </a:r>
          <a:endParaRPr lang="en-US" kern="1200">
            <a:latin typeface="Montserrat"/>
          </a:endParaRPr>
        </a:p>
      </dsp:txBody>
      <dsp:txXfrm>
        <a:off x="50029" y="38431"/>
        <a:ext cx="1179971" cy="2327024"/>
      </dsp:txXfrm>
    </dsp:sp>
    <dsp:sp modelId="{1B967998-16CD-49C9-A198-3285D02DAAEF}">
      <dsp:nvSpPr>
        <dsp:cNvPr id="0" name=""/>
        <dsp:cNvSpPr/>
      </dsp:nvSpPr>
      <dsp:spPr>
        <a:xfrm>
          <a:off x="13318" y="2701455"/>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CVTA</a:t>
          </a:r>
        </a:p>
        <a:p>
          <a:pPr marL="0" lvl="0" indent="0" algn="ctr" defTabSz="755650">
            <a:lnSpc>
              <a:spcPct val="90000"/>
            </a:lnSpc>
            <a:spcBef>
              <a:spcPct val="0"/>
            </a:spcBef>
            <a:spcAft>
              <a:spcPct val="35000"/>
            </a:spcAft>
            <a:buNone/>
          </a:pPr>
          <a:r>
            <a:rPr lang="en-US" sz="1700" kern="1200"/>
            <a:t>EMACV</a:t>
          </a:r>
        </a:p>
        <a:p>
          <a:pPr marL="0" lvl="0" indent="0" algn="ctr" defTabSz="755650">
            <a:lnSpc>
              <a:spcPct val="90000"/>
            </a:lnSpc>
            <a:spcBef>
              <a:spcPct val="0"/>
            </a:spcBef>
            <a:spcAft>
              <a:spcPct val="35000"/>
            </a:spcAft>
            <a:buNone/>
          </a:pPr>
          <a:r>
            <a:rPr lang="en-US" sz="1700" kern="1200"/>
            <a:t>FOLAR</a:t>
          </a:r>
        </a:p>
        <a:p>
          <a:pPr marL="0" lvl="0" indent="0" algn="ctr" defTabSz="755650">
            <a:lnSpc>
              <a:spcPct val="90000"/>
            </a:lnSpc>
            <a:spcBef>
              <a:spcPct val="0"/>
            </a:spcBef>
            <a:spcAft>
              <a:spcPct val="35000"/>
            </a:spcAft>
            <a:buNone/>
          </a:pPr>
          <a:r>
            <a:rPr lang="en-US" sz="1700" kern="1200"/>
            <a:t>RRTPO</a:t>
          </a:r>
        </a:p>
        <a:p>
          <a:pPr marL="0" lvl="0" indent="0" algn="ctr" defTabSz="755650">
            <a:lnSpc>
              <a:spcPct val="90000"/>
            </a:lnSpc>
            <a:spcBef>
              <a:spcPct val="0"/>
            </a:spcBef>
            <a:spcAft>
              <a:spcPct val="35000"/>
            </a:spcAft>
            <a:buNone/>
          </a:pPr>
          <a:r>
            <a:rPr lang="en-US" sz="1700" kern="1200"/>
            <a:t>Member Localities</a:t>
          </a:r>
        </a:p>
      </dsp:txBody>
      <dsp:txXfrm>
        <a:off x="50029" y="2738166"/>
        <a:ext cx="1179971" cy="2327024"/>
      </dsp:txXfrm>
    </dsp:sp>
    <dsp:sp modelId="{03CCDFDE-E7C5-439B-BAF3-95790936A151}">
      <dsp:nvSpPr>
        <dsp:cNvPr id="0" name=""/>
        <dsp:cNvSpPr/>
      </dsp:nvSpPr>
      <dsp:spPr>
        <a:xfrm>
          <a:off x="13318" y="5401189"/>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Peer PDCs</a:t>
          </a:r>
        </a:p>
        <a:p>
          <a:pPr marL="0" lvl="0" indent="0" algn="ctr" defTabSz="488950" rtl="0">
            <a:lnSpc>
              <a:spcPct val="90000"/>
            </a:lnSpc>
            <a:spcBef>
              <a:spcPct val="0"/>
            </a:spcBef>
            <a:spcAft>
              <a:spcPct val="35000"/>
            </a:spcAft>
            <a:buNone/>
          </a:pPr>
          <a:r>
            <a:rPr lang="en-US" sz="1100" kern="1200">
              <a:latin typeface="Montserrat"/>
            </a:rPr>
            <a:t> </a:t>
          </a:r>
          <a:r>
            <a:rPr lang="en-US" sz="1100" kern="1200"/>
            <a:t>State/Federal Agencies</a:t>
          </a:r>
        </a:p>
      </dsp:txBody>
      <dsp:txXfrm>
        <a:off x="50029" y="5437900"/>
        <a:ext cx="1179971" cy="2327024"/>
      </dsp:txXfrm>
    </dsp:sp>
    <dsp:sp modelId="{7E5E9E55-A4CE-4AAB-BAAF-031D63048F46}">
      <dsp:nvSpPr>
        <dsp:cNvPr id="0" name=""/>
        <dsp:cNvSpPr/>
      </dsp:nvSpPr>
      <dsp:spPr>
        <a:xfrm>
          <a:off x="1477281" y="1720"/>
          <a:ext cx="15882999"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chemeClr val="bg1"/>
              </a:solidFill>
              <a:latin typeface="Montserrat"/>
              <a:cs typeface="Calibri"/>
            </a:rPr>
            <a:t>Regional Strategic Plan</a:t>
          </a:r>
        </a:p>
      </dsp:txBody>
      <dsp:txXfrm>
        <a:off x="1547588" y="72027"/>
        <a:ext cx="15742385" cy="2259832"/>
      </dsp:txXfrm>
    </dsp:sp>
    <dsp:sp modelId="{27F8255C-1626-42C2-988E-5AD4028D7C86}">
      <dsp:nvSpPr>
        <dsp:cNvPr id="0" name=""/>
        <dsp:cNvSpPr/>
      </dsp:nvSpPr>
      <dsp:spPr>
        <a:xfrm>
          <a:off x="1477281" y="2701455"/>
          <a:ext cx="2559429"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chemeClr val="bg1"/>
              </a:solidFill>
              <a:latin typeface="Calibri"/>
              <a:cs typeface="Calibri"/>
            </a:rPr>
            <a:t>Community Development</a:t>
          </a:r>
        </a:p>
      </dsp:txBody>
      <dsp:txXfrm>
        <a:off x="1547588" y="2771762"/>
        <a:ext cx="2418815" cy="2259832"/>
      </dsp:txXfrm>
    </dsp:sp>
    <dsp:sp modelId="{94C6E3A0-FE84-4AC7-98D6-5B6097A19E35}">
      <dsp:nvSpPr>
        <dsp:cNvPr id="0" name=""/>
        <dsp:cNvSpPr/>
      </dsp:nvSpPr>
      <dsp:spPr>
        <a:xfrm>
          <a:off x="1477281" y="5401189"/>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solidFill>
                <a:schemeClr val="bg1"/>
              </a:solidFill>
              <a:latin typeface="Calibri"/>
              <a:cs typeface="Calibri"/>
            </a:rPr>
            <a:t>Housing</a:t>
          </a:r>
        </a:p>
      </dsp:txBody>
      <dsp:txXfrm>
        <a:off x="1513992" y="5437900"/>
        <a:ext cx="1179971" cy="2327024"/>
      </dsp:txXfrm>
    </dsp:sp>
    <dsp:sp modelId="{269E9E79-9C68-45B6-A67F-F9C8F1C37FB7}">
      <dsp:nvSpPr>
        <dsp:cNvPr id="0" name=""/>
        <dsp:cNvSpPr/>
      </dsp:nvSpPr>
      <dsp:spPr>
        <a:xfrm>
          <a:off x="2783317" y="5401189"/>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solidFill>
                <a:schemeClr val="bg1"/>
              </a:solidFill>
              <a:latin typeface="Calibri"/>
              <a:cs typeface="Calibri"/>
            </a:rPr>
            <a:t>Economic Development</a:t>
          </a:r>
        </a:p>
      </dsp:txBody>
      <dsp:txXfrm>
        <a:off x="2820028" y="5437900"/>
        <a:ext cx="1179971" cy="2327024"/>
      </dsp:txXfrm>
    </dsp:sp>
    <dsp:sp modelId="{1A368A06-7BD3-4DF0-B8EA-61687AF01C98}">
      <dsp:nvSpPr>
        <dsp:cNvPr id="0" name=""/>
        <dsp:cNvSpPr/>
      </dsp:nvSpPr>
      <dsp:spPr>
        <a:xfrm>
          <a:off x="4141996" y="2701455"/>
          <a:ext cx="3865464"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Montserrat"/>
            </a:rPr>
            <a:t>REME</a:t>
          </a:r>
          <a:endParaRPr lang="en-US" sz="1700" kern="1200"/>
        </a:p>
      </dsp:txBody>
      <dsp:txXfrm>
        <a:off x="4212303" y="2771762"/>
        <a:ext cx="3724850" cy="2259832"/>
      </dsp:txXfrm>
    </dsp:sp>
    <dsp:sp modelId="{257C82E6-41A7-4843-A958-8958A07053FD}">
      <dsp:nvSpPr>
        <dsp:cNvPr id="0" name=""/>
        <dsp:cNvSpPr/>
      </dsp:nvSpPr>
      <dsp:spPr>
        <a:xfrm>
          <a:off x="4141996" y="5401189"/>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Montserrat"/>
            </a:rPr>
            <a:t>Resiliency</a:t>
          </a:r>
        </a:p>
      </dsp:txBody>
      <dsp:txXfrm>
        <a:off x="4178707" y="5437900"/>
        <a:ext cx="1179971" cy="2327024"/>
      </dsp:txXfrm>
    </dsp:sp>
    <dsp:sp modelId="{9B2CC475-BF41-49E5-88F8-15FEFB04F875}">
      <dsp:nvSpPr>
        <dsp:cNvPr id="0" name=""/>
        <dsp:cNvSpPr/>
      </dsp:nvSpPr>
      <dsp:spPr>
        <a:xfrm>
          <a:off x="5448031" y="5401189"/>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Montserrat"/>
            </a:rPr>
            <a:t>Emergency Management</a:t>
          </a:r>
          <a:endParaRPr lang="en-US" sz="1100" kern="1200"/>
        </a:p>
      </dsp:txBody>
      <dsp:txXfrm>
        <a:off x="5484742" y="5437900"/>
        <a:ext cx="1179971" cy="2327024"/>
      </dsp:txXfrm>
    </dsp:sp>
    <dsp:sp modelId="{ABF10E35-29FB-45D6-9D08-FB1080D2A333}">
      <dsp:nvSpPr>
        <dsp:cNvPr id="0" name=""/>
        <dsp:cNvSpPr/>
      </dsp:nvSpPr>
      <dsp:spPr>
        <a:xfrm>
          <a:off x="6754067" y="5401189"/>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Montserrat"/>
            </a:rPr>
            <a:t>Environment</a:t>
          </a:r>
        </a:p>
      </dsp:txBody>
      <dsp:txXfrm>
        <a:off x="6790778" y="5437900"/>
        <a:ext cx="1179971" cy="2327024"/>
      </dsp:txXfrm>
    </dsp:sp>
    <dsp:sp modelId="{BEBB23A2-8197-44B2-B166-D00C1773D6CD}">
      <dsp:nvSpPr>
        <dsp:cNvPr id="0" name=""/>
        <dsp:cNvSpPr/>
      </dsp:nvSpPr>
      <dsp:spPr>
        <a:xfrm>
          <a:off x="8112745" y="2701455"/>
          <a:ext cx="2559429"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Montserrat"/>
            </a:rPr>
            <a:t>Transportation</a:t>
          </a:r>
        </a:p>
      </dsp:txBody>
      <dsp:txXfrm>
        <a:off x="8183052" y="2771762"/>
        <a:ext cx="2418815" cy="2259832"/>
      </dsp:txXfrm>
    </dsp:sp>
    <dsp:sp modelId="{6AA20925-57D8-4A12-B710-CD042A1954C1}">
      <dsp:nvSpPr>
        <dsp:cNvPr id="0" name=""/>
        <dsp:cNvSpPr/>
      </dsp:nvSpPr>
      <dsp:spPr>
        <a:xfrm>
          <a:off x="8112745" y="5401189"/>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Montserrat"/>
            </a:rPr>
            <a:t>Long Range Planning</a:t>
          </a:r>
          <a:endParaRPr lang="en-US" sz="1100" kern="1200"/>
        </a:p>
      </dsp:txBody>
      <dsp:txXfrm>
        <a:off x="8149456" y="5437900"/>
        <a:ext cx="1179971" cy="2327024"/>
      </dsp:txXfrm>
    </dsp:sp>
    <dsp:sp modelId="{F7E2C7B9-8375-4F25-AFF5-3C10884EA8EB}">
      <dsp:nvSpPr>
        <dsp:cNvPr id="0" name=""/>
        <dsp:cNvSpPr/>
      </dsp:nvSpPr>
      <dsp:spPr>
        <a:xfrm>
          <a:off x="9418781" y="5401189"/>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Montserrat"/>
            </a:rPr>
            <a:t>Financial Programming</a:t>
          </a:r>
          <a:endParaRPr lang="en-US" sz="1100" kern="1200"/>
        </a:p>
      </dsp:txBody>
      <dsp:txXfrm>
        <a:off x="9455492" y="5437900"/>
        <a:ext cx="1179971" cy="2327024"/>
      </dsp:txXfrm>
    </dsp:sp>
    <dsp:sp modelId="{E192A0BF-4ABF-44E0-9752-A1ED1BCD073E}">
      <dsp:nvSpPr>
        <dsp:cNvPr id="0" name=""/>
        <dsp:cNvSpPr/>
      </dsp:nvSpPr>
      <dsp:spPr>
        <a:xfrm>
          <a:off x="10777459" y="2701455"/>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Data, Res &amp; Tech</a:t>
          </a:r>
        </a:p>
      </dsp:txBody>
      <dsp:txXfrm>
        <a:off x="10814170" y="2738166"/>
        <a:ext cx="1179971" cy="2327024"/>
      </dsp:txXfrm>
    </dsp:sp>
    <dsp:sp modelId="{DB0C3E95-74C1-4021-AA06-7C2E99E71746}">
      <dsp:nvSpPr>
        <dsp:cNvPr id="0" name=""/>
        <dsp:cNvSpPr/>
      </dsp:nvSpPr>
      <dsp:spPr>
        <a:xfrm>
          <a:off x="10777459" y="5401189"/>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Regional Indicators</a:t>
          </a:r>
        </a:p>
        <a:p>
          <a:pPr marL="0" lvl="0" indent="0" algn="ctr" defTabSz="488950" rtl="0">
            <a:lnSpc>
              <a:spcPct val="90000"/>
            </a:lnSpc>
            <a:spcBef>
              <a:spcPct val="0"/>
            </a:spcBef>
            <a:spcAft>
              <a:spcPct val="35000"/>
            </a:spcAft>
            <a:buNone/>
          </a:pPr>
          <a:r>
            <a:rPr lang="en-US" sz="1100" kern="1200"/>
            <a:t>Data &amp; </a:t>
          </a:r>
          <a:r>
            <a:rPr lang="en-US" sz="1100" kern="1200">
              <a:latin typeface="Montserrat"/>
            </a:rPr>
            <a:t>Analysis</a:t>
          </a:r>
        </a:p>
      </dsp:txBody>
      <dsp:txXfrm>
        <a:off x="10814170" y="5437900"/>
        <a:ext cx="1179971" cy="2327024"/>
      </dsp:txXfrm>
    </dsp:sp>
    <dsp:sp modelId="{6EA8DF10-AB8F-44CB-A70A-30B16E1CB68E}">
      <dsp:nvSpPr>
        <dsp:cNvPr id="0" name=""/>
        <dsp:cNvSpPr/>
      </dsp:nvSpPr>
      <dsp:spPr>
        <a:xfrm>
          <a:off x="12136138" y="2701455"/>
          <a:ext cx="2559429"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mn-lt"/>
            </a:rPr>
            <a:t>Community Relations</a:t>
          </a:r>
        </a:p>
      </dsp:txBody>
      <dsp:txXfrm>
        <a:off x="12206445" y="2771762"/>
        <a:ext cx="2418815" cy="2259832"/>
      </dsp:txXfrm>
    </dsp:sp>
    <dsp:sp modelId="{E42C8226-B45F-48E7-BD21-824630A8412B}">
      <dsp:nvSpPr>
        <dsp:cNvPr id="0" name=""/>
        <dsp:cNvSpPr/>
      </dsp:nvSpPr>
      <dsp:spPr>
        <a:xfrm>
          <a:off x="12136138" y="5401189"/>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Montserrat"/>
            </a:rPr>
            <a:t>Member</a:t>
          </a:r>
          <a:r>
            <a:rPr lang="en-US" sz="1100" kern="1200"/>
            <a:t> Locality &amp; Commissioner Engagement</a:t>
          </a:r>
        </a:p>
      </dsp:txBody>
      <dsp:txXfrm>
        <a:off x="12172849" y="5437900"/>
        <a:ext cx="1179971" cy="2327024"/>
      </dsp:txXfrm>
    </dsp:sp>
    <dsp:sp modelId="{1962F127-9165-4260-8DBC-C6955C042AAE}">
      <dsp:nvSpPr>
        <dsp:cNvPr id="0" name=""/>
        <dsp:cNvSpPr/>
      </dsp:nvSpPr>
      <dsp:spPr>
        <a:xfrm>
          <a:off x="13442174" y="5401189"/>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Community Partner &amp; Public Outreach</a:t>
          </a:r>
        </a:p>
      </dsp:txBody>
      <dsp:txXfrm>
        <a:off x="13478885" y="5437900"/>
        <a:ext cx="1179971" cy="2327024"/>
      </dsp:txXfrm>
    </dsp:sp>
    <dsp:sp modelId="{080BFC6B-6FB9-4A1B-A75C-22C288F85DB4}">
      <dsp:nvSpPr>
        <dsp:cNvPr id="0" name=""/>
        <dsp:cNvSpPr/>
      </dsp:nvSpPr>
      <dsp:spPr>
        <a:xfrm>
          <a:off x="14800852" y="2701455"/>
          <a:ext cx="2559429"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t>Administration</a:t>
          </a:r>
          <a:r>
            <a:rPr lang="en-US" sz="1200" kern="1200">
              <a:latin typeface="Montserrat"/>
            </a:rPr>
            <a:t> &amp; Finance</a:t>
          </a:r>
          <a:endParaRPr lang="en-US" sz="1200" kern="1200"/>
        </a:p>
      </dsp:txBody>
      <dsp:txXfrm>
        <a:off x="14871159" y="2771762"/>
        <a:ext cx="2418815" cy="2259832"/>
      </dsp:txXfrm>
    </dsp:sp>
    <dsp:sp modelId="{0F166865-FDD8-4B72-B077-E467A6D2C86E}">
      <dsp:nvSpPr>
        <dsp:cNvPr id="0" name=""/>
        <dsp:cNvSpPr/>
      </dsp:nvSpPr>
      <dsp:spPr>
        <a:xfrm>
          <a:off x="14800852" y="5401189"/>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Montserrat"/>
            </a:rPr>
            <a:t>Financial Management</a:t>
          </a:r>
          <a:endParaRPr lang="en-US" sz="1100" kern="1200"/>
        </a:p>
      </dsp:txBody>
      <dsp:txXfrm>
        <a:off x="14837563" y="5437900"/>
        <a:ext cx="1179971" cy="2327024"/>
      </dsp:txXfrm>
    </dsp:sp>
    <dsp:sp modelId="{7224C2EF-5697-4B9F-9C2C-67073651CD41}">
      <dsp:nvSpPr>
        <dsp:cNvPr id="0" name=""/>
        <dsp:cNvSpPr/>
      </dsp:nvSpPr>
      <dsp:spPr>
        <a:xfrm>
          <a:off x="16106888" y="5401189"/>
          <a:ext cx="1253393" cy="2400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Administration &amp; Contracts</a:t>
          </a:r>
        </a:p>
      </dsp:txBody>
      <dsp:txXfrm>
        <a:off x="16143599" y="5437900"/>
        <a:ext cx="1179971" cy="23270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lang="cs-CZ"/>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fld id="{B7268E1E-0E44-426D-905E-8AD9B19D2182}" type="datetimeFigureOut">
              <a:rPr lang="cs-CZ" smtClean="0"/>
              <a:t>12.02.2024</a:t>
            </a:fld>
            <a:endParaRPr lang="cs-CZ"/>
          </a:p>
        </p:txBody>
      </p:sp>
      <p:sp>
        <p:nvSpPr>
          <p:cNvPr id="4" name="Slide Image Placeholder 3"/>
          <p:cNvSpPr>
            <a:spLocks noGrp="1" noRot="1" noChangeAspect="1"/>
          </p:cNvSpPr>
          <p:nvPr>
            <p:ph type="sldImg" idx="2"/>
          </p:nvPr>
        </p:nvSpPr>
        <p:spPr>
          <a:xfrm>
            <a:off x="2328863" y="517525"/>
            <a:ext cx="4608512" cy="2593975"/>
          </a:xfrm>
          <a:prstGeom prst="rect">
            <a:avLst/>
          </a:prstGeom>
          <a:noFill/>
          <a:ln w="12700">
            <a:solidFill>
              <a:prstClr val="black"/>
            </a:solidFill>
          </a:ln>
        </p:spPr>
        <p:txBody>
          <a:bodyPr vert="horz" lIns="92492" tIns="46246" rIns="92492" bIns="46246" rtlCol="0" anchor="ctr"/>
          <a:lstStyle/>
          <a:p>
            <a:endParaRPr lang="cs-CZ"/>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lang="cs-CZ"/>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r>
              <a:rPr lang="en-US" dirty="0"/>
              <a:t>PlanRVA is an organization established in 1969 by the nine localities of Central Virginia. It is authorized under the Regional Cooperation Act of 1974, as amended, and aims to promote regional cooperation and support coordination among its member jurisdictions on issues of regional significance. As a regional convenor and technical assistance provider, PlanRVA has the power to support localities of the Richmond Region in their cooperative endeavors to make Central Virginia the best it can be.</a:t>
            </a:r>
          </a:p>
          <a:p>
            <a:endParaRPr lang="en-US" dirty="0"/>
          </a:p>
          <a:p>
            <a:r>
              <a:rPr lang="en-US" dirty="0"/>
              <a:t>§ 15.2-4207. Purposes of </a:t>
            </a:r>
            <a:r>
              <a:rPr lang="en-US" dirty="0" err="1"/>
              <a:t>commissionA</a:t>
            </a:r>
            <a:r>
              <a:rPr lang="en-US" dirty="0"/>
              <a:t>. It is the purpose of the planning district commission to encourage and facilitate local government cooperation and state-local cooperation in addressing on a regional basis problems of greater than local significance. The cooperation resulting from this chapter is intended to facilitate the recognition and analysis of regional opportunities and take account of regional influences in planning and implementing public policies and services. Functional areas warranting regional cooperation may include, but shall not be limited to: (i) economic and physical infrastructure development; (ii) solid waste, water supply and other environmental management; (iii) transportation; (iv) criminal justice; (v) emergency management; (vi) human services; and (vii) recreation.</a:t>
            </a:r>
          </a:p>
          <a:p>
            <a:r>
              <a:rPr lang="en-US" dirty="0"/>
              <a:t>Types of regional cooperative arrangements that commissions may pursue include but are not limited to (i) the facilitation of revenue sharing agreements; (ii) joint service delivery approaches; (iii) joint government purchasing of goods and services; (iv) regional data bases; and (v) regional plans.</a:t>
            </a:r>
          </a:p>
          <a:p>
            <a:r>
              <a:rPr lang="en-US" dirty="0"/>
              <a:t>B. The planning district commission shall also promote the orderly and efficient development of the physical, social and economic elements of the district by planning, and encouraging and assisting localities to plan, for the future. If requested by a member locality or group of member localities and to the extent the commission may elect to act, the commission may assist the localities by carrying out plans and programs for the improvement and utilization of their physical, social and economic elements. The commission shall not, however, have a legal obligation to perform the functions necessary to implement the plans and policies established by it or to furnish governmental services to the district. Additionally, Planning District Commissions 1, 2, and 13 shall be designated as economic development organizations within the Commonwealth.</a:t>
            </a:r>
          </a:p>
          <a:p>
            <a:r>
              <a:rPr lang="en-US" dirty="0"/>
              <a:t>C. The authority of the commission includes the power, to the extent the commission may from time to time determine, when requested to do so by a member locality or group of member localities, (i) to participate in the creation or organization of nonprofit corporations to perform functions or operate programs in furtherance of the purposes of this chapter; (ii) to perform such functions and to operate such programs itself; (iii) to contract with nonprofit entities, including localities, performing such functions or operating such programs to provide administrative, management, and staff support, accommodations in its offices, and financial assistance; and (iv) to provide financial assistance, including matching funds, to interdistrict entities which perform governmental or quasi-governmental functions directly benefiting the commission's district and which are organized under authority of the Commonwealth or of the federal government.</a:t>
            </a:r>
          </a:p>
          <a:p>
            <a:r>
              <a:rPr lang="en-US" dirty="0"/>
              <a:t>D. Nothing herein shall be construed to permit the commission to perform functions, operate programs, or provide services within and for a locality if the governing body of that jurisdiction opposes its doing so.</a:t>
            </a:r>
          </a:p>
          <a:p>
            <a:endParaRPr lang="en-US" dirty="0"/>
          </a:p>
          <a:p>
            <a:endParaRPr lang="en-US" dirty="0"/>
          </a:p>
          <a:p>
            <a:r>
              <a:rPr lang="en-US" dirty="0"/>
              <a:t>2</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r>
              <a:rPr lang="en-US"/>
              <a:t>19</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r>
              <a:rPr lang="en-US"/>
              <a:t>20</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17525"/>
            <a:ext cx="4611688" cy="2593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fld id="{C4C94BFB-8EE7-40D5-AB04-719A0752E048}" type="slidenum">
              <a:rPr lang="en-US">
                <a:solidFill>
                  <a:prstClr val="black"/>
                </a:solidFill>
                <a:latin typeface="Calibri" panose="020F0502020204030204"/>
              </a:rPr>
              <a:pPr defTabSz="924916"/>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4251141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r>
              <a:rPr lang="en-US"/>
              <a:t>Nurture a Vision</a:t>
            </a:r>
          </a:p>
          <a:p>
            <a:r>
              <a:rPr lang="en-US"/>
              <a:t>Guiding “relevancy”</a:t>
            </a:r>
          </a:p>
          <a:p>
            <a:r>
              <a:rPr lang="en-US"/>
              <a:t>Building and Nurturing Relationships</a:t>
            </a:r>
          </a:p>
          <a:p>
            <a:r>
              <a:rPr lang="en-US"/>
              <a:t>Ensure Financial Integrity</a:t>
            </a:r>
          </a:p>
          <a:p>
            <a:r>
              <a:rPr lang="en-US"/>
              <a:t>Revenue Strategies</a:t>
            </a:r>
          </a:p>
          <a:p>
            <a:r>
              <a:rPr lang="en-US"/>
              <a:t>Identifying Efficiencies/ Expense Management</a:t>
            </a:r>
          </a:p>
          <a:p>
            <a:r>
              <a:rPr lang="en-US"/>
              <a:t>Monitoring Financial Management &amp; Compliance</a:t>
            </a:r>
          </a:p>
          <a:p>
            <a:r>
              <a:rPr lang="en-US"/>
              <a:t>Set Policies and Priorities</a:t>
            </a:r>
          </a:p>
          <a:p>
            <a:r>
              <a:rPr lang="en-US"/>
              <a:t>Strategic Direction to Executive Director</a:t>
            </a:r>
          </a:p>
          <a:p>
            <a:r>
              <a:rPr lang="en-US"/>
              <a:t>Assess Performance</a:t>
            </a:r>
          </a:p>
          <a:p>
            <a:r>
              <a:rPr lang="en-US"/>
              <a:t>.  .</a:t>
            </a:r>
          </a:p>
          <a:p>
            <a:r>
              <a:rPr lang="en-US"/>
              <a:t>21</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r>
              <a:rPr lang="en-US"/>
              <a:t>Orientation</a:t>
            </a:r>
          </a:p>
          <a:p>
            <a:r>
              <a:rPr lang="en-US"/>
              <a:t>Public Outreach &amp; Engagement Committee hosts sessions twice/annually </a:t>
            </a:r>
          </a:p>
          <a:p>
            <a:r>
              <a:rPr lang="en-US"/>
              <a:t>Communications</a:t>
            </a:r>
          </a:p>
          <a:p>
            <a:r>
              <a:rPr lang="en-US"/>
              <a:t>Commissioner Profile Form (to be developed)</a:t>
            </a:r>
          </a:p>
          <a:p>
            <a:r>
              <a:rPr lang="en-US"/>
              <a:t>Want to collect Communication Preferences and contact info, professional information (bio, etc), programmatic interests, birthdays, and other relevant/helpful background information</a:t>
            </a:r>
          </a:p>
          <a:p>
            <a:r>
              <a:rPr lang="en-US"/>
              <a:t>Newsletter Signup</a:t>
            </a:r>
          </a:p>
          <a:p>
            <a:r>
              <a:rPr lang="en-US"/>
              <a:t>Blog and Social Media</a:t>
            </a:r>
          </a:p>
          <a:p>
            <a:r>
              <a:rPr lang="en-US"/>
              <a:t>Participation</a:t>
            </a:r>
          </a:p>
          <a:p>
            <a:r>
              <a:rPr lang="en-US"/>
              <a:t>Attendance</a:t>
            </a:r>
          </a:p>
          <a:p>
            <a:r>
              <a:rPr lang="en-US"/>
              <a:t>Local Champion/Regional Ambassador</a:t>
            </a:r>
          </a:p>
          <a:p>
            <a:r>
              <a:rPr lang="en-US"/>
              <a:t>Committee Membership</a:t>
            </a:r>
          </a:p>
          <a:p>
            <a:r>
              <a:rPr lang="en-US"/>
              <a:t>Programmatic Advisor</a:t>
            </a:r>
          </a:p>
          <a:p>
            <a:r>
              <a:rPr lang="en-US"/>
              <a:t>Liaisons</a:t>
            </a:r>
          </a:p>
          <a:p>
            <a:r>
              <a:rPr lang="en-US"/>
              <a:t>Leadership Succession</a:t>
            </a:r>
          </a:p>
          <a:p>
            <a:r>
              <a:rPr lang="en-US"/>
              <a:t>Ongoing Development</a:t>
            </a:r>
          </a:p>
          <a:p>
            <a:r>
              <a:rPr lang="en-US"/>
              <a:t>Peer-to-peer networking</a:t>
            </a:r>
          </a:p>
          <a:p>
            <a:r>
              <a:rPr lang="en-US"/>
              <a:t>Training and Programs</a:t>
            </a:r>
          </a:p>
          <a:p>
            <a:r>
              <a:rPr lang="en-US"/>
              <a:t>State/National Associations</a:t>
            </a:r>
          </a:p>
          <a:p>
            <a:endParaRPr lang="en-US"/>
          </a:p>
          <a:p>
            <a:r>
              <a:rPr lang="en-US"/>
              <a:t>22</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r>
              <a:rPr lang="en-US"/>
              <a:t>Growing Existing Program Areas</a:t>
            </a:r>
          </a:p>
          <a:p>
            <a:r>
              <a:rPr lang="en-US"/>
              <a:t>- Diversifying Revenue Streams</a:t>
            </a:r>
          </a:p>
          <a:p>
            <a:endParaRPr lang="en-US"/>
          </a:p>
          <a:p>
            <a:r>
              <a:rPr lang="en-US"/>
              <a:t>Priority on Local Technical Assistance</a:t>
            </a:r>
          </a:p>
          <a:p>
            <a:endParaRPr lang="en-US"/>
          </a:p>
          <a:p>
            <a:r>
              <a:rPr lang="en-US"/>
              <a:t>Investment in developing service areas:</a:t>
            </a:r>
          </a:p>
          <a:p>
            <a:r>
              <a:rPr lang="en-US"/>
              <a:t>- Community Engagement</a:t>
            </a:r>
          </a:p>
          <a:p>
            <a:r>
              <a:rPr lang="en-US"/>
              <a:t>- Data, Research &amp; Analysis</a:t>
            </a:r>
          </a:p>
          <a:p>
            <a:endParaRPr lang="en-US"/>
          </a:p>
          <a:p>
            <a:r>
              <a:rPr lang="en-US"/>
              <a:t>Staff Capacity and Development</a:t>
            </a:r>
          </a:p>
          <a:p>
            <a:endParaRPr lang="en-US"/>
          </a:p>
          <a:p>
            <a:r>
              <a:rPr lang="en-US"/>
              <a:t>23</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r>
              <a:rPr lang="en-US"/>
              <a:t>NADO</a:t>
            </a:r>
          </a:p>
          <a:p>
            <a:r>
              <a:rPr lang="en-US"/>
              <a:t>Leadership and governance trainings from the National Association of Development Organizations</a:t>
            </a:r>
          </a:p>
          <a:p>
            <a:r>
              <a:rPr lang="en-US"/>
              <a:t>NADO Resource Toolkit (see page 68)</a:t>
            </a:r>
          </a:p>
          <a:p>
            <a:r>
              <a:rPr lang="en-US"/>
              <a:t>NARC</a:t>
            </a:r>
          </a:p>
          <a:p>
            <a:r>
              <a:rPr lang="en-US"/>
              <a:t>VAPDC</a:t>
            </a:r>
          </a:p>
          <a:p>
            <a:r>
              <a:rPr lang="en-US"/>
              <a:t>VACo</a:t>
            </a:r>
          </a:p>
          <a:p>
            <a:r>
              <a:rPr lang="en-US"/>
              <a:t>VML</a:t>
            </a:r>
          </a:p>
          <a:p>
            <a:endParaRPr lang="en-US"/>
          </a:p>
          <a:p>
            <a:r>
              <a:rPr lang="en-US"/>
              <a:t>24</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r>
              <a:rPr lang="en-US"/>
              <a:t>25</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17525"/>
            <a:ext cx="4611688" cy="2593975"/>
          </a:xfrm>
        </p:spPr>
      </p:sp>
      <p:sp>
        <p:nvSpPr>
          <p:cNvPr id="3" name="Notes Placeholder 2"/>
          <p:cNvSpPr>
            <a:spLocks noGrp="1"/>
          </p:cNvSpPr>
          <p:nvPr>
            <p:ph type="body" idx="1"/>
          </p:nvPr>
        </p:nvSpPr>
        <p:spPr/>
        <p:txBody>
          <a:bodyPr/>
          <a:lstStyle/>
          <a:p>
            <a:r>
              <a:rPr lang="en-US">
                <a:cs typeface="Calibri"/>
              </a:rPr>
              <a:t>Contrast how we currently do reg </a:t>
            </a:r>
            <a:r>
              <a:rPr lang="en-US" err="1">
                <a:cs typeface="Calibri"/>
              </a:rPr>
              <a:t>strat</a:t>
            </a:r>
            <a:r>
              <a:rPr lang="en-US">
                <a:cs typeface="Calibri"/>
              </a:rPr>
              <a:t> plan reporting vs how we can if we center our agency on the reg </a:t>
            </a:r>
            <a:r>
              <a:rPr lang="en-US" err="1">
                <a:cs typeface="Calibri"/>
              </a:rPr>
              <a:t>strat</a:t>
            </a:r>
            <a:r>
              <a:rPr lang="en-US">
                <a:cs typeface="Calibri"/>
              </a:rPr>
              <a:t> plan</a:t>
            </a:r>
          </a:p>
          <a:p>
            <a:endParaRPr lang="en-US">
              <a:cs typeface="Calibri"/>
            </a:endParaRPr>
          </a:p>
        </p:txBody>
      </p:sp>
      <p:sp>
        <p:nvSpPr>
          <p:cNvPr id="4" name="Slide Number Placeholder 3"/>
          <p:cNvSpPr>
            <a:spLocks noGrp="1"/>
          </p:cNvSpPr>
          <p:nvPr>
            <p:ph type="sldNum" sz="quarter" idx="5"/>
          </p:nvPr>
        </p:nvSpPr>
        <p:spPr/>
        <p:txBody>
          <a:bodyPr/>
          <a:lstStyle/>
          <a:p>
            <a:pPr defTabSz="924916"/>
            <a:fld id="{C4C94BFB-8EE7-40D5-AB04-719A0752E048}" type="slidenum">
              <a:rPr>
                <a:solidFill>
                  <a:prstClr val="black"/>
                </a:solidFill>
                <a:latin typeface="Calibri" panose="020F0502020204030204"/>
              </a:rPr>
              <a:pPr defTabSz="924916"/>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84621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Point out links to PlanRVA brand identity?</a:t>
            </a:r>
          </a:p>
        </p:txBody>
      </p:sp>
      <p:sp>
        <p:nvSpPr>
          <p:cNvPr id="4" name="Slide Number Placeholder 3"/>
          <p:cNvSpPr>
            <a:spLocks noGrp="1"/>
          </p:cNvSpPr>
          <p:nvPr>
            <p:ph type="sldNum" sz="quarter" idx="5"/>
          </p:nvPr>
        </p:nvSpPr>
        <p:spPr/>
        <p:txBody>
          <a:bodyPr/>
          <a:lstStyle/>
          <a:p>
            <a:pPr defTabSz="924916"/>
            <a:fld id="{C4C94BFB-8EE7-40D5-AB04-719A0752E048}" type="slidenum">
              <a:rPr lang="en-US">
                <a:solidFill>
                  <a:prstClr val="black"/>
                </a:solidFill>
                <a:latin typeface="Calibri" panose="020F0502020204030204"/>
              </a:rPr>
              <a:pPr defTabSz="924916"/>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08360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r>
              <a:rPr lang="en-US" dirty="0"/>
              <a:t>Emergency Management Alliance- State Homeland Security Grant Applications</a:t>
            </a:r>
          </a:p>
          <a:p>
            <a:r>
              <a:rPr lang="en-US" dirty="0"/>
              <a:t>Infrastructure Bill</a:t>
            </a:r>
          </a:p>
          <a:p>
            <a:endParaRPr lang="en-US" dirty="0"/>
          </a:p>
          <a:p>
            <a:r>
              <a:rPr lang="en-US" dirty="0"/>
              <a:t>Regional Demographics, Local GIS training and support</a:t>
            </a:r>
          </a:p>
          <a:p>
            <a:endParaRPr lang="en-US" dirty="0"/>
          </a:p>
          <a:p>
            <a:r>
              <a:rPr lang="en-US" dirty="0"/>
              <a:t>EMACV</a:t>
            </a:r>
          </a:p>
          <a:p>
            <a:r>
              <a:rPr lang="en-US" dirty="0" err="1"/>
              <a:t>EnvTAC</a:t>
            </a:r>
            <a:endParaRPr lang="en-US" dirty="0"/>
          </a:p>
          <a:p>
            <a:endParaRPr lang="en-US" dirty="0"/>
          </a:p>
          <a:p>
            <a:r>
              <a:rPr lang="en-US" dirty="0"/>
              <a:t>Regional PIOs and Communicators</a:t>
            </a:r>
          </a:p>
          <a:p>
            <a:r>
              <a:rPr lang="en-US" dirty="0"/>
              <a:t>Planning Directors</a:t>
            </a:r>
          </a:p>
          <a:p>
            <a:r>
              <a:rPr lang="en-US" dirty="0"/>
              <a:t>Regional Economic Developers (GO Virginia)</a:t>
            </a:r>
          </a:p>
          <a:p>
            <a:r>
              <a:rPr lang="en-US" dirty="0"/>
              <a:t>Local Clerks</a:t>
            </a:r>
          </a:p>
          <a:p>
            <a:endParaRPr lang="en-US" dirty="0"/>
          </a:p>
          <a:p>
            <a:r>
              <a:rPr lang="en-US" dirty="0"/>
              <a:t>5</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r>
              <a:rPr lang="en-US" dirty="0"/>
              <a:t>15.2-4209. Preparation and adoption of regional strategic plan A. Except in planning districts in which regional planning also is conducted by multi-state councils of government, each planning district commission shall prepare a regional strategic plan for the guidance of the district. The plan shall concern those elements which are of importance in more than one of the localities within the district, as distinguished from matters of only local importance. The plan shall include regional goals and objectives, strategies to meet those goals and objectives and mechanisms for measuring progress toward the goals and objectives. The strategic plan shall include those subjects necessary to promote the orderly and efficient development of the physical, social and economic elements of the district such as transportation, housing, economic development and environmental management. The plan may be divided into parts or sections as the planning district commission deems desirable. In developing the regional strategic plan, the planning district commission shall seek input from a wide range of organizations in the region, including local governing bodies, the business community and citizen organizations.</a:t>
            </a:r>
          </a:p>
          <a:p>
            <a:endParaRPr lang="en-US" dirty="0"/>
          </a:p>
          <a:p>
            <a:r>
              <a:rPr lang="en-US" dirty="0"/>
              <a:t>Vision for our Community:  Regional Strategic Plan</a:t>
            </a:r>
          </a:p>
          <a:p>
            <a:r>
              <a:rPr lang="en-US" dirty="0"/>
              <a:t>- Over-Arching Regional Needs/Objectives</a:t>
            </a:r>
          </a:p>
          <a:p>
            <a:r>
              <a:rPr lang="en-US" dirty="0"/>
              <a:t>- Strategic Objectives/ Planning Deliverables</a:t>
            </a:r>
          </a:p>
          <a:p>
            <a:r>
              <a:rPr lang="en-US" dirty="0"/>
              <a:t>- Regional Indicators</a:t>
            </a:r>
          </a:p>
          <a:p>
            <a:r>
              <a:rPr lang="en-US" dirty="0"/>
              <a:t>- Action Plans for moving the needle </a:t>
            </a:r>
          </a:p>
          <a:p>
            <a:r>
              <a:rPr lang="en-US" dirty="0"/>
              <a:t>- Performance Evaluation &amp; Best Practices</a:t>
            </a:r>
          </a:p>
          <a:p>
            <a:r>
              <a:rPr lang="en-US" dirty="0"/>
              <a:t>6</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r>
              <a:rPr lang="en-US"/>
              <a:t>PlanRVA is a versatile organization specializing in multiple essential areas, including community development, resilience, emergency management, the environment, and transportation. Our skilled and experienced team provides valuable resources such as grant writing and administration, planning, and project management.</a:t>
            </a:r>
          </a:p>
          <a:p>
            <a:endParaRPr lang="en-US"/>
          </a:p>
          <a:p>
            <a:r>
              <a:rPr lang="en-US"/>
              <a:t>15.2-4208. General duties of planning district commissionsPlanning district commissions shall have the following duties and authority:</a:t>
            </a:r>
          </a:p>
          <a:p>
            <a:r>
              <a:rPr lang="en-US"/>
              <a:t>1. To conduct studies on issues and problems of regional significance;</a:t>
            </a:r>
          </a:p>
          <a:p>
            <a:r>
              <a:rPr lang="en-US"/>
              <a:t>2. To identify and study potential opportunities for state and local cost savings and staffing efficiencies through coordinated governmental efforts;</a:t>
            </a:r>
          </a:p>
          <a:p>
            <a:r>
              <a:rPr lang="en-US"/>
              <a:t>3. To identify mechanisms for the coordination of state and local interests on a regional basis;</a:t>
            </a:r>
          </a:p>
          <a:p>
            <a:r>
              <a:rPr lang="en-US"/>
              <a:t>4. To implement services upon request of member localities;</a:t>
            </a:r>
          </a:p>
          <a:p>
            <a:r>
              <a:rPr lang="en-US"/>
              <a:t>5. To provide technical assistance to state government and member localities;</a:t>
            </a:r>
          </a:p>
          <a:p>
            <a:r>
              <a:rPr lang="en-US"/>
              <a:t>6. To serve as a liaison between localities and state agencies as requested;</a:t>
            </a:r>
          </a:p>
          <a:p>
            <a:r>
              <a:rPr lang="en-US"/>
              <a:t>7. To review local government aid applications as required by § 15.2-4213 and other state or federal law or regulation;</a:t>
            </a:r>
          </a:p>
          <a:p>
            <a:r>
              <a:rPr lang="en-US"/>
              <a:t>8. To conduct strategic planning for the region as required by §§ 15.2-4209 through 15.2-4212;</a:t>
            </a:r>
          </a:p>
          <a:p>
            <a:r>
              <a:rPr lang="en-US"/>
              <a:t>9. To develop regional functional area plans as deemed necessary by the commission or as requested by member localities;</a:t>
            </a:r>
          </a:p>
          <a:p>
            <a:r>
              <a:rPr lang="en-US"/>
              <a:t>10. To assist state agencies, as requested, in the development of substate plans;</a:t>
            </a:r>
          </a:p>
          <a:p>
            <a:r>
              <a:rPr lang="en-US"/>
              <a:t>11. To participate in a statewide geographic information system, the Virginia Geographic Information Network, as directed by the Department of Planning and Budget; and</a:t>
            </a:r>
          </a:p>
          <a:p>
            <a:r>
              <a:rPr lang="en-US"/>
              <a:t>12. To collect and maintain demographic, economic and other data concerning the region and member localities, and act as a state data center affiliate in cooperation with the Virginia Employment Commission.</a:t>
            </a:r>
          </a:p>
          <a:p>
            <a:endParaRPr lang="en-US"/>
          </a:p>
          <a:p>
            <a:r>
              <a:rPr lang="en-US"/>
              <a:t>3</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r>
              <a:rPr lang="en-US"/>
              <a:t>1.7.2013</a:t>
            </a:r>
          </a:p>
          <a:p>
            <a:endParaRPr lang="en-US"/>
          </a:p>
          <a:p>
            <a:r>
              <a:rPr lang="en-US"/>
              <a:t>Over the years, PlanRVA has been a platform where the region comes together to plan for the future. It has served as a starting point for critical regional conversations that have often resulted in developing new programs or organizations dedicated to serving the region. Some of the Commission's accomplishments include establishing the Central Virginia Waste Management Authority, launching the Central Virginia Transportation Authority, developing the Don't Trash Central Virginia Anti-Litter Messaging campaign, and convening the region’s first Urban Area Security Initiative.</a:t>
            </a:r>
          </a:p>
          <a:p>
            <a:endParaRPr lang="en-US"/>
          </a:p>
          <a:p>
            <a:endParaRPr lang="en-US"/>
          </a:p>
          <a:p>
            <a:r>
              <a:rPr lang="en-US"/>
              <a:t>Here are a few examples of our current work that you may already know: </a:t>
            </a:r>
          </a:p>
          <a:p>
            <a:endParaRPr lang="en-US"/>
          </a:p>
          <a:p>
            <a:r>
              <a:rPr lang="en-US"/>
              <a:t>Don't Trash:</a:t>
            </a:r>
          </a:p>
          <a:p>
            <a:r>
              <a:rPr lang="en-US"/>
              <a:t>Our regional litter prevention messaging program</a:t>
            </a:r>
          </a:p>
          <a:p>
            <a:endParaRPr lang="en-US"/>
          </a:p>
          <a:p>
            <a:r>
              <a:rPr lang="en-US"/>
              <a:t>Plan Safe/EMACV</a:t>
            </a:r>
          </a:p>
          <a:p>
            <a:r>
              <a:rPr lang="en-US"/>
              <a:t>Offering safety tips to make sure you and your loved ones are prepared for natural disasters.</a:t>
            </a:r>
          </a:p>
          <a:p>
            <a:endParaRPr lang="en-US"/>
          </a:p>
          <a:p>
            <a:r>
              <a:rPr lang="en-US"/>
              <a:t>CVTA: </a:t>
            </a:r>
          </a:p>
          <a:p>
            <a:r>
              <a:rPr lang="en-US"/>
              <a:t>A regional authority that provides transparent funding opportunities for transportation investments</a:t>
            </a:r>
          </a:p>
          <a:p>
            <a:endParaRPr lang="en-US"/>
          </a:p>
          <a:p>
            <a:r>
              <a:rPr lang="en-US"/>
              <a:t>RRTPO:</a:t>
            </a:r>
          </a:p>
          <a:p>
            <a:r>
              <a:rPr lang="en-US"/>
              <a:t>The Richmond Regional Transportation Planning Organization (RRTPO) is our transportation planning entity. Their focus is long-range multi-modal investments in the areas of transit, highways, bicycles, pedestrians and freight.</a:t>
            </a:r>
          </a:p>
          <a:p>
            <a:endParaRPr lang="en-US"/>
          </a:p>
          <a:p>
            <a:r>
              <a:rPr lang="en-US"/>
              <a:t>FOLAR: </a:t>
            </a:r>
          </a:p>
          <a:p>
            <a:r>
              <a:rPr lang="en-US"/>
              <a:t>Cross-regional partnership with Crater District PDC to support trails and our natural resources, like the Appomattox River.</a:t>
            </a:r>
          </a:p>
          <a:p>
            <a:endParaRPr lang="en-US"/>
          </a:p>
          <a:p>
            <a:r>
              <a:rPr lang="en-US"/>
              <a:t>‹#›</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r>
              <a:rPr lang="en-US"/>
              <a:t>14</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5599" cy="346353"/>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5249559" y="0"/>
            <a:ext cx="4015599" cy="346353"/>
          </a:xfrm>
          <a:prstGeom prst="rect">
            <a:avLst/>
          </a:prstGeom>
        </p:spPr>
        <p:txBody>
          <a:bodyPr vert="horz" lIns="92492" tIns="46246" rIns="92492" bIns="46246"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27275" y="517525"/>
            <a:ext cx="4611688" cy="259397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926677" y="3283938"/>
            <a:ext cx="7413413" cy="3112365"/>
          </a:xfrm>
          <a:prstGeom prst="rect">
            <a:avLst/>
          </a:prstGeom>
        </p:spPr>
        <p:txBody>
          <a:bodyPr vert="horz" lIns="92492" tIns="46246" rIns="92492" bIns="46246" rtlCol="0"/>
          <a:lstStyle/>
          <a:p>
            <a:r>
              <a:rPr lang="en-US"/>
              <a:t>18</a:t>
            </a:r>
          </a:p>
        </p:txBody>
      </p:sp>
      <p:sp>
        <p:nvSpPr>
          <p:cNvPr id="6" name="Footer Placeholder 5"/>
          <p:cNvSpPr>
            <a:spLocks noGrp="1"/>
          </p:cNvSpPr>
          <p:nvPr>
            <p:ph type="ftr" sz="quarter" idx="4"/>
          </p:nvPr>
        </p:nvSpPr>
        <p:spPr>
          <a:xfrm>
            <a:off x="0" y="6567876"/>
            <a:ext cx="4015599" cy="344750"/>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5249559" y="6567876"/>
            <a:ext cx="4015599" cy="344750"/>
          </a:xfrm>
          <a:prstGeom prst="rect">
            <a:avLst/>
          </a:prstGeom>
        </p:spPr>
        <p:txBody>
          <a:bodyPr vert="horz" lIns="92492" tIns="46246" rIns="92492" bIns="46246"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0527" y="3910445"/>
            <a:ext cx="14006946" cy="1470026"/>
          </a:xfrm>
        </p:spPr>
        <p:txBody>
          <a:bodyPr>
            <a:noAutofit/>
          </a:bodyPr>
          <a:lstStyle>
            <a:lvl1pPr>
              <a:defRPr sz="6600" b="1"/>
            </a:lvl1pPr>
          </a:lstStyle>
          <a:p>
            <a:r>
              <a:rPr lang="en-US"/>
              <a:t>Click to edit Master title style</a:t>
            </a:r>
          </a:p>
        </p:txBody>
      </p:sp>
      <p:sp>
        <p:nvSpPr>
          <p:cNvPr id="3" name="Subtitle 2"/>
          <p:cNvSpPr>
            <a:spLocks noGrp="1"/>
          </p:cNvSpPr>
          <p:nvPr>
            <p:ph type="subTitle" idx="1"/>
          </p:nvPr>
        </p:nvSpPr>
        <p:spPr>
          <a:xfrm>
            <a:off x="5943600" y="5753100"/>
            <a:ext cx="6400800" cy="1752600"/>
          </a:xfrm>
        </p:spPr>
        <p:txBody>
          <a:bodyPr>
            <a:normAutofit/>
          </a:bodyPr>
          <a:lstStyle>
            <a:lvl1pPr marL="0" indent="0" algn="ctr">
              <a:buNone/>
              <a:defRPr sz="4200">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95164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11582400" cy="1143000"/>
          </a:xfrm>
        </p:spPr>
        <p:txBody>
          <a:bodyPr>
            <a:normAutofit/>
          </a:bodyPr>
          <a:lstStyle>
            <a:lvl1pPr>
              <a:defRPr sz="5400" b="1"/>
            </a:lvl1pPr>
          </a:lstStyle>
          <a:p>
            <a:r>
              <a:rPr lang="en-US"/>
              <a:t>Click to edit Master title style</a:t>
            </a:r>
          </a:p>
        </p:txBody>
      </p:sp>
      <p:sp>
        <p:nvSpPr>
          <p:cNvPr id="3" name="Content Placeholder 2"/>
          <p:cNvSpPr>
            <a:spLocks noGrp="1"/>
          </p:cNvSpPr>
          <p:nvPr>
            <p:ph idx="1"/>
          </p:nvPr>
        </p:nvSpPr>
        <p:spPr>
          <a:xfrm>
            <a:off x="457200" y="1828801"/>
            <a:ext cx="17373600" cy="7802564"/>
          </a:xfrm>
        </p:spPr>
        <p:txBody>
          <a:bodyPr>
            <a:normAutofit/>
          </a:bodyPr>
          <a:lstStyle>
            <a:lvl1pPr>
              <a:defRPr sz="4200"/>
            </a:lvl1pPr>
            <a:lvl2pPr>
              <a:defRPr sz="3600"/>
            </a:lvl2pPr>
            <a:lvl3pPr>
              <a:defRPr sz="30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142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11582400" cy="1143000"/>
          </a:xfrm>
        </p:spPr>
        <p:txBody>
          <a:bodyPr>
            <a:normAutofit/>
          </a:bodyPr>
          <a:lstStyle>
            <a:lvl1pPr>
              <a:defRPr sz="5400" b="1"/>
            </a:lvl1pPr>
          </a:lstStyle>
          <a:p>
            <a:r>
              <a:rPr lang="en-US"/>
              <a:t>Click to edit Master title style</a:t>
            </a:r>
          </a:p>
        </p:txBody>
      </p:sp>
      <p:sp>
        <p:nvSpPr>
          <p:cNvPr id="3" name="Content Placeholder 2"/>
          <p:cNvSpPr>
            <a:spLocks noGrp="1"/>
          </p:cNvSpPr>
          <p:nvPr>
            <p:ph sz="half" idx="1"/>
          </p:nvPr>
        </p:nvSpPr>
        <p:spPr>
          <a:xfrm>
            <a:off x="457200" y="1828800"/>
            <a:ext cx="8229600" cy="8001000"/>
          </a:xfrm>
        </p:spPr>
        <p:txBody>
          <a:bodyPr>
            <a:normAutofit/>
          </a:bodyPr>
          <a:lstStyle>
            <a:lvl1pPr>
              <a:defRPr sz="4200"/>
            </a:lvl1pPr>
            <a:lvl2pPr>
              <a:defRPr sz="3600"/>
            </a:lvl2pPr>
            <a:lvl3pPr>
              <a:defRPr sz="2700"/>
            </a:lvl3pPr>
            <a:lvl4pPr>
              <a:defRPr sz="2700"/>
            </a:lvl4pPr>
            <a:lvl5pPr>
              <a:defRPr sz="2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601200" y="1828800"/>
            <a:ext cx="8229600" cy="8001000"/>
          </a:xfrm>
        </p:spPr>
        <p:txBody>
          <a:bodyPr>
            <a:normAutofit/>
          </a:bodyPr>
          <a:lstStyle>
            <a:lvl1pPr>
              <a:defRPr sz="4200"/>
            </a:lvl1pPr>
            <a:lvl2pPr>
              <a:defRPr sz="3600"/>
            </a:lvl2pPr>
            <a:lvl3pPr>
              <a:defRPr sz="2700"/>
            </a:lvl3pPr>
            <a:lvl4pPr>
              <a:defRPr sz="2700"/>
            </a:lvl4pPr>
            <a:lvl5pPr>
              <a:defRPr sz="2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675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67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431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6736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1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planrva.org/home/about-the-commission/contact-info-directions/staff-directory/" TargetMode="External"/><Relationship Id="rId7" Type="http://schemas.openxmlformats.org/officeDocument/2006/relationships/image" Target="../media/image26.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hyperlink" Target="https://planrva.us17.list-manage.com/subscribe?u=c87ac34f0a0878428b7f8bfb4&amp;id=596ad5c43d" TargetMode="External"/><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planrva.org/blo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8" Type="http://schemas.openxmlformats.org/officeDocument/2006/relationships/hyperlink" Target="https://narc.org/" TargetMode="External"/><Relationship Id="rId3" Type="http://schemas.openxmlformats.org/officeDocument/2006/relationships/image" Target="../media/image3.png"/><Relationship Id="rId7" Type="http://schemas.openxmlformats.org/officeDocument/2006/relationships/hyperlink" Target="https://www.nado.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hyperlink" Target="https://www.vml.org/" TargetMode="External"/><Relationship Id="rId5" Type="http://schemas.openxmlformats.org/officeDocument/2006/relationships/image" Target="../media/image33.png"/><Relationship Id="rId10" Type="http://schemas.openxmlformats.org/officeDocument/2006/relationships/hyperlink" Target="https://www.vaco.org/" TargetMode="External"/><Relationship Id="rId4" Type="http://schemas.openxmlformats.org/officeDocument/2006/relationships/image" Target="../media/image4.svg"/><Relationship Id="rId9" Type="http://schemas.openxmlformats.org/officeDocument/2006/relationships/hyperlink" Target="https://www.vapdc.org/"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5.png"/><Relationship Id="rId7" Type="http://schemas.openxmlformats.org/officeDocument/2006/relationships/hyperlink" Target="https://www.linkedin.com/company/planrva/" TargetMode="External"/><Relationship Id="rId12" Type="http://schemas.openxmlformats.org/officeDocument/2006/relationships/image" Target="../media/image39.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38.png"/><Relationship Id="rId5" Type="http://schemas.openxmlformats.org/officeDocument/2006/relationships/image" Target="../media/image3.png"/><Relationship Id="rId10" Type="http://schemas.openxmlformats.org/officeDocument/2006/relationships/hyperlink" Target="https://www.facebook.com/planrva/" TargetMode="External"/><Relationship Id="rId4" Type="http://schemas.openxmlformats.org/officeDocument/2006/relationships/image" Target="../media/image35.jpeg"/><Relationship Id="rId9" Type="http://schemas.openxmlformats.org/officeDocument/2006/relationships/image" Target="../media/image37.svg"/><Relationship Id="rId14" Type="http://schemas.openxmlformats.org/officeDocument/2006/relationships/image" Target="../media/image41.svg"/></Relationships>
</file>

<file path=ppt/slides/_rels/slide3.xml.rels><?xml version="1.0" encoding="UTF-8" standalone="yes"?>
<Relationships xmlns="http://schemas.openxmlformats.org/package/2006/relationships"><Relationship Id="rId3" Type="http://schemas.openxmlformats.org/officeDocument/2006/relationships/hyperlink" Target="https://law.lis.virginia.gov/vacodepopularnames/regional-cooperation-ac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law.lis.virginia.gov/vacodepopularnames/regional-cooperation-act/"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Freeform 2"/>
          <p:cNvSpPr/>
          <p:nvPr/>
        </p:nvSpPr>
        <p:spPr>
          <a:xfrm>
            <a:off x="12417822" y="5304556"/>
            <a:ext cx="6533858" cy="4982444"/>
          </a:xfrm>
          <a:custGeom>
            <a:avLst/>
            <a:gdLst/>
            <a:ahLst/>
            <a:cxnLst/>
            <a:rect l="l" t="t" r="r" b="b"/>
            <a:pathLst>
              <a:path w="6533858" h="4982444">
                <a:moveTo>
                  <a:pt x="0" y="0"/>
                </a:moveTo>
                <a:lnTo>
                  <a:pt x="6533858" y="0"/>
                </a:lnTo>
                <a:lnTo>
                  <a:pt x="6533858" y="4982444"/>
                </a:lnTo>
                <a:lnTo>
                  <a:pt x="0" y="4982444"/>
                </a:lnTo>
                <a:lnTo>
                  <a:pt x="0" y="0"/>
                </a:lnTo>
                <a:close/>
              </a:path>
            </a:pathLst>
          </a:custGeom>
          <a:blipFill>
            <a:blip r:embed="rId2">
              <a:extLst>
                <a:ext uri="{96DAC541-7B7A-43D3-8B79-37D633B846F1}">
                  <asvg:svgBlip xmlns:asvg="http://schemas.microsoft.com/office/drawing/2016/SVG/main" r:embed="rId3"/>
                </a:ext>
              </a:extLst>
            </a:blip>
            <a:stretch>
              <a:fillRect l="-179892" t="-109828" b="-140"/>
            </a:stretch>
          </a:blipFill>
        </p:spPr>
        <p:txBody>
          <a:bodyPr/>
          <a:lstStyle/>
          <a:p>
            <a:endParaRPr lang="en-US"/>
          </a:p>
        </p:txBody>
      </p:sp>
      <p:sp>
        <p:nvSpPr>
          <p:cNvPr id="3" name="Freeform 3"/>
          <p:cNvSpPr/>
          <p:nvPr/>
        </p:nvSpPr>
        <p:spPr>
          <a:xfrm rot="-10800000">
            <a:off x="-882576" y="0"/>
            <a:ext cx="6533858" cy="4982444"/>
          </a:xfrm>
          <a:custGeom>
            <a:avLst/>
            <a:gdLst/>
            <a:ahLst/>
            <a:cxnLst/>
            <a:rect l="l" t="t" r="r" b="b"/>
            <a:pathLst>
              <a:path w="6533858" h="4982444">
                <a:moveTo>
                  <a:pt x="0" y="0"/>
                </a:moveTo>
                <a:lnTo>
                  <a:pt x="6533858" y="0"/>
                </a:lnTo>
                <a:lnTo>
                  <a:pt x="6533858" y="4982444"/>
                </a:lnTo>
                <a:lnTo>
                  <a:pt x="0" y="4982444"/>
                </a:lnTo>
                <a:lnTo>
                  <a:pt x="0" y="0"/>
                </a:lnTo>
                <a:close/>
              </a:path>
            </a:pathLst>
          </a:custGeom>
          <a:blipFill>
            <a:blip r:embed="rId2">
              <a:extLst>
                <a:ext uri="{96DAC541-7B7A-43D3-8B79-37D633B846F1}">
                  <asvg:svgBlip xmlns:asvg="http://schemas.microsoft.com/office/drawing/2016/SVG/main" r:embed="rId3"/>
                </a:ext>
              </a:extLst>
            </a:blip>
            <a:stretch>
              <a:fillRect l="-179892" t="-109828" b="-140"/>
            </a:stretch>
          </a:blipFill>
        </p:spPr>
        <p:txBody>
          <a:bodyPr/>
          <a:lstStyle/>
          <a:p>
            <a:endParaRPr lang="en-US"/>
          </a:p>
        </p:txBody>
      </p:sp>
      <p:sp>
        <p:nvSpPr>
          <p:cNvPr id="4" name="Freeform 4"/>
          <p:cNvSpPr/>
          <p:nvPr/>
        </p:nvSpPr>
        <p:spPr>
          <a:xfrm>
            <a:off x="13557841" y="531930"/>
            <a:ext cx="4253820" cy="1389391"/>
          </a:xfrm>
          <a:custGeom>
            <a:avLst/>
            <a:gdLst/>
            <a:ahLst/>
            <a:cxnLst/>
            <a:rect l="l" t="t" r="r" b="b"/>
            <a:pathLst>
              <a:path w="4253820" h="1389391">
                <a:moveTo>
                  <a:pt x="0" y="0"/>
                </a:moveTo>
                <a:lnTo>
                  <a:pt x="4253820" y="0"/>
                </a:lnTo>
                <a:lnTo>
                  <a:pt x="4253820" y="1389391"/>
                </a:lnTo>
                <a:lnTo>
                  <a:pt x="0" y="1389391"/>
                </a:lnTo>
                <a:lnTo>
                  <a:pt x="0" y="0"/>
                </a:lnTo>
                <a:close/>
              </a:path>
            </a:pathLst>
          </a:custGeom>
          <a:blipFill>
            <a:blip r:embed="rId4"/>
            <a:stretch>
              <a:fillRect b="-59"/>
            </a:stretch>
          </a:blipFill>
        </p:spPr>
        <p:txBody>
          <a:bodyPr/>
          <a:lstStyle/>
          <a:p>
            <a:endParaRPr lang="en-US"/>
          </a:p>
        </p:txBody>
      </p:sp>
      <p:sp>
        <p:nvSpPr>
          <p:cNvPr id="5" name="TextBox 5"/>
          <p:cNvSpPr txBox="1"/>
          <p:nvPr/>
        </p:nvSpPr>
        <p:spPr>
          <a:xfrm>
            <a:off x="1981200" y="3555797"/>
            <a:ext cx="14325600" cy="3432581"/>
          </a:xfrm>
          <a:prstGeom prst="rect">
            <a:avLst/>
          </a:prstGeom>
        </p:spPr>
        <p:txBody>
          <a:bodyPr lIns="0" tIns="0" rIns="0" bIns="0" rtlCol="0" anchor="t">
            <a:spAutoFit/>
          </a:bodyPr>
          <a:lstStyle/>
          <a:p>
            <a:pPr algn="ctr">
              <a:lnSpc>
                <a:spcPts val="13266"/>
              </a:lnSpc>
            </a:pPr>
            <a:r>
              <a:rPr lang="en-US" sz="13266" spc="-132" dirty="0">
                <a:solidFill>
                  <a:srgbClr val="FFFFFF"/>
                </a:solidFill>
                <a:latin typeface="Montserrat" panose="00000500000000000000" pitchFamily="2" charset="0"/>
              </a:rPr>
              <a:t>Commissioner Orientation</a:t>
            </a:r>
          </a:p>
        </p:txBody>
      </p:sp>
      <p:sp>
        <p:nvSpPr>
          <p:cNvPr id="6" name="TextBox 6"/>
          <p:cNvSpPr txBox="1"/>
          <p:nvPr/>
        </p:nvSpPr>
        <p:spPr>
          <a:xfrm>
            <a:off x="5365369" y="7044739"/>
            <a:ext cx="7557262" cy="751039"/>
          </a:xfrm>
          <a:prstGeom prst="rect">
            <a:avLst/>
          </a:prstGeom>
        </p:spPr>
        <p:txBody>
          <a:bodyPr lIns="0" tIns="0" rIns="0" bIns="0" rtlCol="0" anchor="t">
            <a:spAutoFit/>
          </a:bodyPr>
          <a:lstStyle/>
          <a:p>
            <a:pPr algn="ctr">
              <a:lnSpc>
                <a:spcPts val="6400"/>
              </a:lnSpc>
            </a:pPr>
            <a:r>
              <a:rPr lang="en-US" sz="3698">
                <a:solidFill>
                  <a:srgbClr val="FFFFFF"/>
                </a:solidFill>
                <a:latin typeface="Montserrat"/>
              </a:rPr>
              <a:t>February 8,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735A3-BB68-169E-0F9D-E3CB36976BF8}"/>
              </a:ext>
            </a:extLst>
          </p:cNvPr>
          <p:cNvSpPr>
            <a:spLocks noGrp="1"/>
          </p:cNvSpPr>
          <p:nvPr>
            <p:ph type="title"/>
          </p:nvPr>
        </p:nvSpPr>
        <p:spPr>
          <a:xfrm>
            <a:off x="2286000" y="457200"/>
            <a:ext cx="11582400" cy="1143000"/>
          </a:xfrm>
        </p:spPr>
        <p:txBody>
          <a:bodyPr/>
          <a:lstStyle/>
          <a:p>
            <a:r>
              <a:rPr lang="en-US" dirty="0">
                <a:latin typeface="+mn-lt"/>
              </a:rPr>
              <a:t>Definitions</a:t>
            </a:r>
          </a:p>
        </p:txBody>
      </p:sp>
      <p:sp>
        <p:nvSpPr>
          <p:cNvPr id="4" name="Content Placeholder 3">
            <a:extLst>
              <a:ext uri="{FF2B5EF4-FFF2-40B4-BE49-F238E27FC236}">
                <a16:creationId xmlns:a16="http://schemas.microsoft.com/office/drawing/2014/main" id="{C02366C3-00D7-3E74-9ABB-DD6F1A550B46}"/>
              </a:ext>
            </a:extLst>
          </p:cNvPr>
          <p:cNvSpPr>
            <a:spLocks noGrp="1"/>
          </p:cNvSpPr>
          <p:nvPr>
            <p:ph sz="half" idx="1"/>
          </p:nvPr>
        </p:nvSpPr>
        <p:spPr/>
        <p:txBody>
          <a:bodyPr>
            <a:normAutofit/>
          </a:bodyPr>
          <a:lstStyle/>
          <a:p>
            <a:pPr marL="0" indent="0">
              <a:buNone/>
            </a:pPr>
            <a:r>
              <a:rPr lang="en-US" sz="4800" b="1" dirty="0">
                <a:latin typeface="Montserrat" panose="00000500000000000000" pitchFamily="2" charset="0"/>
              </a:rPr>
              <a:t>Plan</a:t>
            </a:r>
            <a:r>
              <a:rPr lang="en-US" dirty="0">
                <a:latin typeface="Montserrat" panose="00000500000000000000" pitchFamily="2" charset="0"/>
              </a:rPr>
              <a:t> – </a:t>
            </a:r>
            <a:r>
              <a:rPr lang="en-US" sz="3600" dirty="0">
                <a:latin typeface="Montserrat" panose="00000500000000000000" pitchFamily="2" charset="0"/>
              </a:rPr>
              <a:t>Strategic document which lays out </a:t>
            </a:r>
            <a:r>
              <a:rPr lang="en-US" sz="3600" b="1" dirty="0">
                <a:latin typeface="Montserrat" panose="00000500000000000000" pitchFamily="2" charset="0"/>
              </a:rPr>
              <a:t>goals and objectives, strategies</a:t>
            </a:r>
            <a:r>
              <a:rPr lang="en-US" sz="3600" dirty="0">
                <a:latin typeface="Montserrat" panose="00000500000000000000" pitchFamily="2" charset="0"/>
              </a:rPr>
              <a:t> to meet those goals and objectives and </a:t>
            </a:r>
            <a:r>
              <a:rPr lang="en-US" sz="3600" b="1" dirty="0">
                <a:latin typeface="Montserrat" panose="00000500000000000000" pitchFamily="2" charset="0"/>
              </a:rPr>
              <a:t>mechanisms for measuring progress</a:t>
            </a:r>
            <a:r>
              <a:rPr lang="en-US" sz="3600" dirty="0">
                <a:latin typeface="Montserrat" panose="00000500000000000000" pitchFamily="2" charset="0"/>
              </a:rPr>
              <a:t> toward the goals and objectives</a:t>
            </a:r>
          </a:p>
          <a:p>
            <a:pPr marL="0" indent="0">
              <a:buNone/>
            </a:pPr>
            <a:r>
              <a:rPr lang="en-US" sz="4800" b="1" dirty="0">
                <a:latin typeface="Montserrat" panose="00000500000000000000" pitchFamily="2" charset="0"/>
              </a:rPr>
              <a:t>Study</a:t>
            </a:r>
            <a:r>
              <a:rPr lang="en-US" dirty="0">
                <a:latin typeface="Montserrat" panose="00000500000000000000" pitchFamily="2" charset="0"/>
              </a:rPr>
              <a:t> – </a:t>
            </a:r>
            <a:r>
              <a:rPr lang="en-US" sz="3600" dirty="0">
                <a:latin typeface="Montserrat" panose="00000500000000000000" pitchFamily="2" charset="0"/>
              </a:rPr>
              <a:t>independent </a:t>
            </a:r>
            <a:r>
              <a:rPr lang="en-US" sz="3600" b="1" dirty="0">
                <a:latin typeface="Montserrat" panose="00000500000000000000" pitchFamily="2" charset="0"/>
              </a:rPr>
              <a:t>investigation of issues and problems of regional significance</a:t>
            </a:r>
            <a:r>
              <a:rPr lang="en-US" sz="3600" dirty="0">
                <a:latin typeface="Montserrat" panose="00000500000000000000" pitchFamily="2" charset="0"/>
              </a:rPr>
              <a:t> which informs plans</a:t>
            </a:r>
          </a:p>
          <a:p>
            <a:pPr marL="0" indent="0">
              <a:buNone/>
            </a:pPr>
            <a:endParaRPr lang="en-US" dirty="0"/>
          </a:p>
        </p:txBody>
      </p:sp>
      <p:sp>
        <p:nvSpPr>
          <p:cNvPr id="5" name="Content Placeholder 4">
            <a:extLst>
              <a:ext uri="{FF2B5EF4-FFF2-40B4-BE49-F238E27FC236}">
                <a16:creationId xmlns:a16="http://schemas.microsoft.com/office/drawing/2014/main" id="{B69EDE38-5220-33EE-BEF8-9B7B0D6288ED}"/>
              </a:ext>
            </a:extLst>
          </p:cNvPr>
          <p:cNvSpPr>
            <a:spLocks noGrp="1"/>
          </p:cNvSpPr>
          <p:nvPr>
            <p:ph sz="half" idx="2"/>
          </p:nvPr>
        </p:nvSpPr>
        <p:spPr/>
        <p:txBody>
          <a:bodyPr>
            <a:normAutofit/>
          </a:bodyPr>
          <a:lstStyle/>
          <a:p>
            <a:pPr marL="0" indent="0">
              <a:buNone/>
            </a:pPr>
            <a:r>
              <a:rPr lang="en-US" sz="4800" b="1" dirty="0"/>
              <a:t>Program</a:t>
            </a:r>
            <a:r>
              <a:rPr lang="en-US" b="1" dirty="0"/>
              <a:t> </a:t>
            </a:r>
            <a:r>
              <a:rPr lang="en-US" dirty="0"/>
              <a:t>– </a:t>
            </a:r>
            <a:r>
              <a:rPr lang="en-US" sz="3600" b="1" dirty="0"/>
              <a:t>services, technical assistance, and other mechanisms</a:t>
            </a:r>
            <a:r>
              <a:rPr lang="en-US" sz="3600" dirty="0"/>
              <a:t> to implement or advance plans</a:t>
            </a:r>
          </a:p>
          <a:p>
            <a:pPr marL="0" indent="0">
              <a:buNone/>
            </a:pPr>
            <a:r>
              <a:rPr lang="en-US" sz="4800" b="1" dirty="0"/>
              <a:t>Performance Indicators </a:t>
            </a:r>
            <a:r>
              <a:rPr lang="en-US" b="1" dirty="0"/>
              <a:t>– </a:t>
            </a:r>
            <a:r>
              <a:rPr lang="en-US" sz="3600" dirty="0"/>
              <a:t>Data points or other quantifiable </a:t>
            </a:r>
            <a:r>
              <a:rPr lang="en-US" sz="3600" b="1" dirty="0"/>
              <a:t>metric of  progress</a:t>
            </a:r>
            <a:r>
              <a:rPr lang="en-US" sz="3600" dirty="0"/>
              <a:t> towards a goal</a:t>
            </a:r>
          </a:p>
        </p:txBody>
      </p:sp>
    </p:spTree>
    <p:extLst>
      <p:ext uri="{BB962C8B-B14F-4D97-AF65-F5344CB8AC3E}">
        <p14:creationId xmlns:p14="http://schemas.microsoft.com/office/powerpoint/2010/main" val="423673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grpSp>
        <p:nvGrpSpPr>
          <p:cNvPr id="2" name="Group 2"/>
          <p:cNvGrpSpPr/>
          <p:nvPr/>
        </p:nvGrpSpPr>
        <p:grpSpPr>
          <a:xfrm>
            <a:off x="9766158" y="4529840"/>
            <a:ext cx="5708084" cy="2660369"/>
            <a:chOff x="0" y="0"/>
            <a:chExt cx="7610778" cy="3547159"/>
          </a:xfrm>
        </p:grpSpPr>
        <p:sp>
          <p:nvSpPr>
            <p:cNvPr id="3" name="Freeform 3"/>
            <p:cNvSpPr/>
            <p:nvPr/>
          </p:nvSpPr>
          <p:spPr>
            <a:xfrm>
              <a:off x="0" y="0"/>
              <a:ext cx="7610778" cy="3547159"/>
            </a:xfrm>
            <a:custGeom>
              <a:avLst/>
              <a:gdLst/>
              <a:ahLst/>
              <a:cxnLst/>
              <a:rect l="l" t="t" r="r" b="b"/>
              <a:pathLst>
                <a:path w="7610778" h="3547159">
                  <a:moveTo>
                    <a:pt x="0" y="0"/>
                  </a:moveTo>
                  <a:lnTo>
                    <a:pt x="7610778" y="0"/>
                  </a:lnTo>
                  <a:lnTo>
                    <a:pt x="7610778" y="3547159"/>
                  </a:lnTo>
                  <a:lnTo>
                    <a:pt x="0" y="35471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96599" y="494441"/>
              <a:ext cx="7217581" cy="1825791"/>
            </a:xfrm>
            <a:custGeom>
              <a:avLst/>
              <a:gdLst/>
              <a:ahLst/>
              <a:cxnLst/>
              <a:rect l="l" t="t" r="r" b="b"/>
              <a:pathLst>
                <a:path w="7217581" h="1825791">
                  <a:moveTo>
                    <a:pt x="0" y="0"/>
                  </a:moveTo>
                  <a:lnTo>
                    <a:pt x="7217581" y="0"/>
                  </a:lnTo>
                  <a:lnTo>
                    <a:pt x="7217581" y="1825791"/>
                  </a:lnTo>
                  <a:lnTo>
                    <a:pt x="0" y="1825791"/>
                  </a:lnTo>
                  <a:lnTo>
                    <a:pt x="0" y="0"/>
                  </a:lnTo>
                  <a:close/>
                </a:path>
              </a:pathLst>
            </a:custGeom>
            <a:blipFill>
              <a:blip r:embed="rId5"/>
              <a:stretch>
                <a:fillRect/>
              </a:stretch>
            </a:blipFill>
          </p:spPr>
          <p:txBody>
            <a:bodyPr/>
            <a:lstStyle/>
            <a:p>
              <a:endParaRPr lang="en-US"/>
            </a:p>
          </p:txBody>
        </p:sp>
      </p:grpSp>
      <p:sp>
        <p:nvSpPr>
          <p:cNvPr id="5" name="Freeform 5"/>
          <p:cNvSpPr/>
          <p:nvPr/>
        </p:nvSpPr>
        <p:spPr>
          <a:xfrm>
            <a:off x="0" y="172121"/>
            <a:ext cx="18288000" cy="1630167"/>
          </a:xfrm>
          <a:custGeom>
            <a:avLst/>
            <a:gdLst/>
            <a:ahLst/>
            <a:cxnLst/>
            <a:rect l="l" t="t" r="r" b="b"/>
            <a:pathLst>
              <a:path w="18288000" h="1630167">
                <a:moveTo>
                  <a:pt x="0" y="0"/>
                </a:moveTo>
                <a:lnTo>
                  <a:pt x="18288000" y="0"/>
                </a:lnTo>
                <a:lnTo>
                  <a:pt x="18288000" y="1630167"/>
                </a:lnTo>
                <a:lnTo>
                  <a:pt x="0" y="1630167"/>
                </a:lnTo>
                <a:lnTo>
                  <a:pt x="0" y="0"/>
                </a:lnTo>
                <a:close/>
              </a:path>
            </a:pathLst>
          </a:custGeom>
          <a:blipFill>
            <a:blip r:embed="rId6">
              <a:extLst>
                <a:ext uri="{96DAC541-7B7A-43D3-8B79-37D633B846F1}">
                  <asvg:svgBlip xmlns:asvg="http://schemas.microsoft.com/office/drawing/2016/SVG/main" r:embed="rId7"/>
                </a:ext>
              </a:extLst>
            </a:blip>
            <a:stretch>
              <a:fillRect b="-158843"/>
            </a:stretch>
          </a:blipFill>
        </p:spPr>
        <p:txBody>
          <a:bodyPr/>
          <a:lstStyle/>
          <a:p>
            <a:endParaRPr lang="en-US"/>
          </a:p>
        </p:txBody>
      </p:sp>
      <p:sp>
        <p:nvSpPr>
          <p:cNvPr id="6" name="Freeform 6"/>
          <p:cNvSpPr/>
          <p:nvPr/>
        </p:nvSpPr>
        <p:spPr>
          <a:xfrm>
            <a:off x="8931897" y="172121"/>
            <a:ext cx="4057657" cy="1379091"/>
          </a:xfrm>
          <a:custGeom>
            <a:avLst/>
            <a:gdLst/>
            <a:ahLst/>
            <a:cxnLst/>
            <a:rect l="l" t="t" r="r" b="b"/>
            <a:pathLst>
              <a:path w="4057657" h="1379091">
                <a:moveTo>
                  <a:pt x="0" y="0"/>
                </a:moveTo>
                <a:lnTo>
                  <a:pt x="4057658" y="0"/>
                </a:lnTo>
                <a:lnTo>
                  <a:pt x="4057658" y="1379091"/>
                </a:lnTo>
                <a:lnTo>
                  <a:pt x="0" y="1379091"/>
                </a:lnTo>
                <a:lnTo>
                  <a:pt x="0" y="0"/>
                </a:lnTo>
                <a:close/>
              </a:path>
            </a:pathLst>
          </a:custGeom>
          <a:blipFill>
            <a:blip r:embed="rId8">
              <a:extLst>
                <a:ext uri="{96DAC541-7B7A-43D3-8B79-37D633B846F1}">
                  <asvg:svgBlip xmlns:asvg="http://schemas.microsoft.com/office/drawing/2016/SVG/main" r:embed="rId9"/>
                </a:ext>
              </a:extLst>
            </a:blip>
            <a:stretch>
              <a:fillRect l="-862" t="-28414" r="-421"/>
            </a:stretch>
          </a:blipFill>
        </p:spPr>
        <p:txBody>
          <a:bodyPr/>
          <a:lstStyle/>
          <a:p>
            <a:endParaRPr lang="en-US"/>
          </a:p>
        </p:txBody>
      </p:sp>
      <p:sp>
        <p:nvSpPr>
          <p:cNvPr id="7" name="Freeform 7"/>
          <p:cNvSpPr/>
          <p:nvPr/>
        </p:nvSpPr>
        <p:spPr>
          <a:xfrm>
            <a:off x="5298445" y="696096"/>
            <a:ext cx="6726676" cy="622985"/>
          </a:xfrm>
          <a:custGeom>
            <a:avLst/>
            <a:gdLst/>
            <a:ahLst/>
            <a:cxnLst/>
            <a:rect l="l" t="t" r="r" b="b"/>
            <a:pathLst>
              <a:path w="6726676" h="622985">
                <a:moveTo>
                  <a:pt x="0" y="0"/>
                </a:moveTo>
                <a:lnTo>
                  <a:pt x="6726676" y="0"/>
                </a:lnTo>
                <a:lnTo>
                  <a:pt x="6726676" y="622985"/>
                </a:lnTo>
                <a:lnTo>
                  <a:pt x="0" y="622985"/>
                </a:lnTo>
                <a:lnTo>
                  <a:pt x="0" y="0"/>
                </a:lnTo>
                <a:close/>
              </a:path>
            </a:pathLst>
          </a:custGeom>
          <a:blipFill>
            <a:blip r:embed="rId8">
              <a:extLst>
                <a:ext uri="{96DAC541-7B7A-43D3-8B79-37D633B846F1}">
                  <asvg:svgBlip xmlns:asvg="http://schemas.microsoft.com/office/drawing/2016/SVG/main" r:embed="rId9"/>
                </a:ext>
              </a:extLst>
            </a:blip>
            <a:stretch>
              <a:fillRect r="-304" b="-367224"/>
            </a:stretch>
          </a:blipFill>
        </p:spPr>
        <p:txBody>
          <a:bodyPr/>
          <a:lstStyle/>
          <a:p>
            <a:endParaRPr lang="en-US"/>
          </a:p>
        </p:txBody>
      </p:sp>
      <p:sp>
        <p:nvSpPr>
          <p:cNvPr id="8" name="Freeform 8"/>
          <p:cNvSpPr/>
          <p:nvPr/>
        </p:nvSpPr>
        <p:spPr>
          <a:xfrm>
            <a:off x="2813758" y="2591225"/>
            <a:ext cx="5558389" cy="4106260"/>
          </a:xfrm>
          <a:custGeom>
            <a:avLst/>
            <a:gdLst/>
            <a:ahLst/>
            <a:cxnLst/>
            <a:rect l="l" t="t" r="r" b="b"/>
            <a:pathLst>
              <a:path w="5558389" h="4106260">
                <a:moveTo>
                  <a:pt x="0" y="0"/>
                </a:moveTo>
                <a:lnTo>
                  <a:pt x="5558389" y="0"/>
                </a:lnTo>
                <a:lnTo>
                  <a:pt x="5558389" y="4106260"/>
                </a:lnTo>
                <a:lnTo>
                  <a:pt x="0" y="4106260"/>
                </a:lnTo>
                <a:lnTo>
                  <a:pt x="0" y="0"/>
                </a:lnTo>
                <a:close/>
              </a:path>
            </a:pathLst>
          </a:custGeom>
          <a:blipFill>
            <a:blip r:embed="rId10"/>
            <a:stretch>
              <a:fillRect b="-38"/>
            </a:stretch>
          </a:blipFill>
        </p:spPr>
        <p:txBody>
          <a:bodyPr/>
          <a:lstStyle/>
          <a:p>
            <a:endParaRPr lang="en-US"/>
          </a:p>
        </p:txBody>
      </p:sp>
      <p:grpSp>
        <p:nvGrpSpPr>
          <p:cNvPr id="9" name="Group 9"/>
          <p:cNvGrpSpPr/>
          <p:nvPr/>
        </p:nvGrpSpPr>
        <p:grpSpPr>
          <a:xfrm>
            <a:off x="2813758" y="7261201"/>
            <a:ext cx="5700894" cy="2184735"/>
            <a:chOff x="0" y="0"/>
            <a:chExt cx="7601191" cy="2912980"/>
          </a:xfrm>
        </p:grpSpPr>
        <p:grpSp>
          <p:nvGrpSpPr>
            <p:cNvPr id="10" name="Group 10"/>
            <p:cNvGrpSpPr/>
            <p:nvPr/>
          </p:nvGrpSpPr>
          <p:grpSpPr>
            <a:xfrm>
              <a:off x="0" y="0"/>
              <a:ext cx="7450044" cy="2912980"/>
              <a:chOff x="0" y="0"/>
              <a:chExt cx="6046978" cy="2364379"/>
            </a:xfrm>
          </p:grpSpPr>
          <p:sp>
            <p:nvSpPr>
              <p:cNvPr id="11" name="Freeform 11"/>
              <p:cNvSpPr/>
              <p:nvPr/>
            </p:nvSpPr>
            <p:spPr>
              <a:xfrm>
                <a:off x="0" y="0"/>
                <a:ext cx="6046977" cy="2364379"/>
              </a:xfrm>
              <a:custGeom>
                <a:avLst/>
                <a:gdLst/>
                <a:ahLst/>
                <a:cxnLst/>
                <a:rect l="l" t="t" r="r" b="b"/>
                <a:pathLst>
                  <a:path w="6046977" h="2364379">
                    <a:moveTo>
                      <a:pt x="0" y="0"/>
                    </a:moveTo>
                    <a:lnTo>
                      <a:pt x="6046977" y="0"/>
                    </a:lnTo>
                    <a:lnTo>
                      <a:pt x="6046977" y="2364379"/>
                    </a:lnTo>
                    <a:lnTo>
                      <a:pt x="0" y="2364379"/>
                    </a:lnTo>
                    <a:close/>
                  </a:path>
                </a:pathLst>
              </a:custGeom>
              <a:solidFill>
                <a:srgbClr val="FFFFFF"/>
              </a:solidFill>
            </p:spPr>
            <p:txBody>
              <a:bodyPr/>
              <a:lstStyle/>
              <a:p>
                <a:endParaRPr lang="en-US"/>
              </a:p>
            </p:txBody>
          </p:sp>
        </p:grpSp>
        <p:sp>
          <p:nvSpPr>
            <p:cNvPr id="12" name="Freeform 12"/>
            <p:cNvSpPr/>
            <p:nvPr/>
          </p:nvSpPr>
          <p:spPr>
            <a:xfrm>
              <a:off x="0" y="142163"/>
              <a:ext cx="7601191" cy="2628654"/>
            </a:xfrm>
            <a:custGeom>
              <a:avLst/>
              <a:gdLst/>
              <a:ahLst/>
              <a:cxnLst/>
              <a:rect l="l" t="t" r="r" b="b"/>
              <a:pathLst>
                <a:path w="7601191" h="2628654">
                  <a:moveTo>
                    <a:pt x="0" y="0"/>
                  </a:moveTo>
                  <a:lnTo>
                    <a:pt x="7601191" y="0"/>
                  </a:lnTo>
                  <a:lnTo>
                    <a:pt x="7601191" y="2628654"/>
                  </a:lnTo>
                  <a:lnTo>
                    <a:pt x="0" y="2628654"/>
                  </a:lnTo>
                  <a:lnTo>
                    <a:pt x="0" y="0"/>
                  </a:lnTo>
                  <a:close/>
                </a:path>
              </a:pathLst>
            </a:custGeom>
            <a:blipFill>
              <a:blip r:embed="rId11"/>
              <a:stretch>
                <a:fillRect/>
              </a:stretch>
            </a:blipFill>
          </p:spPr>
          <p:txBody>
            <a:bodyPr/>
            <a:lstStyle/>
            <a:p>
              <a:endParaRPr lang="en-US"/>
            </a:p>
          </p:txBody>
        </p:sp>
      </p:grpSp>
      <p:grpSp>
        <p:nvGrpSpPr>
          <p:cNvPr id="13" name="Group 13"/>
          <p:cNvGrpSpPr/>
          <p:nvPr/>
        </p:nvGrpSpPr>
        <p:grpSpPr>
          <a:xfrm>
            <a:off x="9766158" y="2394124"/>
            <a:ext cx="5708084" cy="2660369"/>
            <a:chOff x="0" y="0"/>
            <a:chExt cx="7610778" cy="3547159"/>
          </a:xfrm>
        </p:grpSpPr>
        <p:sp>
          <p:nvSpPr>
            <p:cNvPr id="14" name="Freeform 14"/>
            <p:cNvSpPr/>
            <p:nvPr/>
          </p:nvSpPr>
          <p:spPr>
            <a:xfrm>
              <a:off x="0" y="0"/>
              <a:ext cx="7610778" cy="3547159"/>
            </a:xfrm>
            <a:custGeom>
              <a:avLst/>
              <a:gdLst/>
              <a:ahLst/>
              <a:cxnLst/>
              <a:rect l="l" t="t" r="r" b="b"/>
              <a:pathLst>
                <a:path w="7610778" h="3547159">
                  <a:moveTo>
                    <a:pt x="0" y="0"/>
                  </a:moveTo>
                  <a:lnTo>
                    <a:pt x="7610778" y="0"/>
                  </a:lnTo>
                  <a:lnTo>
                    <a:pt x="7610778" y="3547159"/>
                  </a:lnTo>
                  <a:lnTo>
                    <a:pt x="0" y="35471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636574" y="468851"/>
              <a:ext cx="6027943" cy="1962899"/>
            </a:xfrm>
            <a:custGeom>
              <a:avLst/>
              <a:gdLst/>
              <a:ahLst/>
              <a:cxnLst/>
              <a:rect l="l" t="t" r="r" b="b"/>
              <a:pathLst>
                <a:path w="6027943" h="1962899">
                  <a:moveTo>
                    <a:pt x="0" y="0"/>
                  </a:moveTo>
                  <a:lnTo>
                    <a:pt x="6027943" y="0"/>
                  </a:lnTo>
                  <a:lnTo>
                    <a:pt x="6027943" y="1962900"/>
                  </a:lnTo>
                  <a:lnTo>
                    <a:pt x="0" y="1962900"/>
                  </a:lnTo>
                  <a:lnTo>
                    <a:pt x="0" y="0"/>
                  </a:lnTo>
                  <a:close/>
                </a:path>
              </a:pathLst>
            </a:custGeom>
            <a:blipFill>
              <a:blip r:embed="rId12"/>
              <a:stretch>
                <a:fillRect/>
              </a:stretch>
            </a:blipFill>
          </p:spPr>
          <p:txBody>
            <a:bodyPr/>
            <a:lstStyle/>
            <a:p>
              <a:endParaRPr lang="en-US"/>
            </a:p>
          </p:txBody>
        </p:sp>
      </p:grpSp>
      <p:sp>
        <p:nvSpPr>
          <p:cNvPr id="16" name="Freeform 16"/>
          <p:cNvSpPr/>
          <p:nvPr/>
        </p:nvSpPr>
        <p:spPr>
          <a:xfrm>
            <a:off x="9790851" y="6869673"/>
            <a:ext cx="5683391" cy="2576262"/>
          </a:xfrm>
          <a:custGeom>
            <a:avLst/>
            <a:gdLst/>
            <a:ahLst/>
            <a:cxnLst/>
            <a:rect l="l" t="t" r="r" b="b"/>
            <a:pathLst>
              <a:path w="5683391" h="2576262">
                <a:moveTo>
                  <a:pt x="0" y="0"/>
                </a:moveTo>
                <a:lnTo>
                  <a:pt x="5683391" y="0"/>
                </a:lnTo>
                <a:lnTo>
                  <a:pt x="5683391" y="2576263"/>
                </a:lnTo>
                <a:lnTo>
                  <a:pt x="0" y="2576263"/>
                </a:lnTo>
                <a:lnTo>
                  <a:pt x="0" y="0"/>
                </a:lnTo>
                <a:close/>
              </a:path>
            </a:pathLst>
          </a:custGeom>
          <a:blipFill>
            <a:blip r:embed="rId13"/>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1081311" y="1429512"/>
            <a:ext cx="16368489" cy="1141476"/>
          </a:xfrm>
          <a:prstGeom prst="rect">
            <a:avLst/>
          </a:prstGeom>
        </p:spPr>
        <p:txBody>
          <a:bodyPr lIns="0" tIns="0" rIns="0" bIns="0" rtlCol="0" anchor="t">
            <a:spAutoFit/>
          </a:bodyPr>
          <a:lstStyle/>
          <a:p>
            <a:pPr algn="ctr">
              <a:lnSpc>
                <a:spcPts val="9687"/>
              </a:lnSpc>
            </a:pPr>
            <a:r>
              <a:rPr lang="en-US" sz="6000" dirty="0">
                <a:solidFill>
                  <a:srgbClr val="FFFFFF"/>
                </a:solidFill>
                <a:latin typeface="Montserrat" panose="00000500000000000000" pitchFamily="2" charset="0"/>
              </a:rPr>
              <a:t>What is the CVTA?</a:t>
            </a:r>
          </a:p>
        </p:txBody>
      </p:sp>
      <p:sp>
        <p:nvSpPr>
          <p:cNvPr id="3" name="TextBox 3"/>
          <p:cNvSpPr txBox="1"/>
          <p:nvPr/>
        </p:nvSpPr>
        <p:spPr>
          <a:xfrm>
            <a:off x="859997" y="2963799"/>
            <a:ext cx="17297400" cy="6818085"/>
          </a:xfrm>
          <a:prstGeom prst="rect">
            <a:avLst/>
          </a:prstGeom>
        </p:spPr>
        <p:txBody>
          <a:bodyPr lIns="0" tIns="0" rIns="0" bIns="0" rtlCol="0" anchor="t">
            <a:spAutoFit/>
          </a:bodyPr>
          <a:lstStyle/>
          <a:p>
            <a:pPr algn="l">
              <a:lnSpc>
                <a:spcPts val="3480"/>
              </a:lnSpc>
            </a:pPr>
            <a:r>
              <a:rPr lang="en-US" sz="2900" dirty="0">
                <a:solidFill>
                  <a:srgbClr val="FFFFFF"/>
                </a:solidFill>
                <a:latin typeface="Montserrat" panose="00000500000000000000" pitchFamily="2" charset="0"/>
              </a:rPr>
              <a:t>Created in 2020 through legislation passed by the General </a:t>
            </a:r>
            <a:r>
              <a:rPr lang="en-US" sz="2900" dirty="0" err="1">
                <a:solidFill>
                  <a:srgbClr val="FFFFFF"/>
                </a:solidFill>
                <a:latin typeface="Montserrat" panose="00000500000000000000" pitchFamily="2" charset="0"/>
              </a:rPr>
              <a:t>Assembl</a:t>
            </a:r>
            <a:r>
              <a:rPr lang="en-US" sz="2900" dirty="0">
                <a:solidFill>
                  <a:srgbClr val="FFFFFF"/>
                </a:solidFill>
                <a:latin typeface="Montserrat" panose="00000500000000000000" pitchFamily="2" charset="0"/>
              </a:rPr>
              <a:t>, the Central Virginia Transportation Authority helps move our region forward by directing priority transportation funding to improve mobility and the quality of life for people living here.</a:t>
            </a:r>
          </a:p>
          <a:p>
            <a:pPr algn="l">
              <a:lnSpc>
                <a:spcPts val="3480"/>
              </a:lnSpc>
            </a:pPr>
            <a:r>
              <a:rPr lang="en-US" sz="2900" dirty="0">
                <a:solidFill>
                  <a:srgbClr val="FFFFFF"/>
                </a:solidFill>
                <a:latin typeface="Montserrat" panose="00000500000000000000" pitchFamily="2" charset="0"/>
              </a:rPr>
              <a:t> </a:t>
            </a:r>
          </a:p>
          <a:p>
            <a:pPr algn="l">
              <a:lnSpc>
                <a:spcPts val="3480"/>
              </a:lnSpc>
            </a:pPr>
            <a:r>
              <a:rPr lang="en-US" sz="2900" dirty="0">
                <a:solidFill>
                  <a:srgbClr val="FFFFFF"/>
                </a:solidFill>
                <a:latin typeface="Montserrat" panose="00000500000000000000" pitchFamily="2" charset="0"/>
              </a:rPr>
              <a:t>The CVTA focuses on transportation projects across nine jurisdictions: the town of Ashland, the counties of Charles City, Chesterfield, Goochland, Hanover, Henrico, New Kent, Powhatan and the city of Richmond. Member localities and other regional bodies serve on the Authority's Board of Directors and committees.</a:t>
            </a:r>
          </a:p>
          <a:p>
            <a:pPr algn="l">
              <a:lnSpc>
                <a:spcPts val="3480"/>
              </a:lnSpc>
            </a:pPr>
            <a:endParaRPr lang="en-US" sz="2900" dirty="0">
              <a:solidFill>
                <a:srgbClr val="FFFFFF"/>
              </a:solidFill>
              <a:latin typeface="Montserrat" panose="00000500000000000000" pitchFamily="2" charset="0"/>
            </a:endParaRPr>
          </a:p>
          <a:p>
            <a:pPr algn="l">
              <a:lnSpc>
                <a:spcPts val="3480"/>
              </a:lnSpc>
            </a:pPr>
            <a:r>
              <a:rPr lang="en-US" sz="2900" dirty="0">
                <a:solidFill>
                  <a:srgbClr val="FFFFFF"/>
                </a:solidFill>
                <a:latin typeface="Montserrat" panose="00000500000000000000" pitchFamily="2" charset="0"/>
              </a:rPr>
              <a:t>The CVTA is comprised of the main board (Authority), a Finance Committee, a </a:t>
            </a:r>
          </a:p>
          <a:p>
            <a:pPr algn="l">
              <a:lnSpc>
                <a:spcPts val="3480"/>
              </a:lnSpc>
            </a:pPr>
            <a:r>
              <a:rPr lang="en-US" sz="2900" dirty="0">
                <a:solidFill>
                  <a:srgbClr val="FFFFFF"/>
                </a:solidFill>
                <a:latin typeface="Montserrat" panose="00000500000000000000" pitchFamily="2" charset="0"/>
              </a:rPr>
              <a:t>Technical Advisory Committee (TAC) and other committees/working groups </a:t>
            </a:r>
          </a:p>
          <a:p>
            <a:pPr algn="l">
              <a:lnSpc>
                <a:spcPts val="3480"/>
              </a:lnSpc>
            </a:pPr>
            <a:r>
              <a:rPr lang="en-US" sz="2900" dirty="0">
                <a:solidFill>
                  <a:srgbClr val="FFFFFF"/>
                </a:solidFill>
                <a:latin typeface="Montserrat" panose="00000500000000000000" pitchFamily="2" charset="0"/>
              </a:rPr>
              <a:t>as needed.</a:t>
            </a:r>
          </a:p>
          <a:p>
            <a:pPr algn="l">
              <a:lnSpc>
                <a:spcPts val="3480"/>
              </a:lnSpc>
            </a:pPr>
            <a:endParaRPr lang="en-US" sz="2900" dirty="0">
              <a:solidFill>
                <a:srgbClr val="FFFFFF"/>
              </a:solidFill>
              <a:latin typeface="Montserrat" panose="00000500000000000000" pitchFamily="2" charset="0"/>
            </a:endParaRPr>
          </a:p>
          <a:p>
            <a:pPr algn="l">
              <a:lnSpc>
                <a:spcPts val="3480"/>
              </a:lnSpc>
            </a:pPr>
            <a:r>
              <a:rPr lang="en-US" sz="2900" dirty="0">
                <a:solidFill>
                  <a:srgbClr val="FFFFFF"/>
                </a:solidFill>
                <a:latin typeface="Montserrat" panose="00000500000000000000" pitchFamily="2" charset="0"/>
              </a:rPr>
              <a:t>The CVTA is led by Executive Director, Chet Parsons.</a:t>
            </a:r>
          </a:p>
          <a:p>
            <a:pPr algn="l">
              <a:lnSpc>
                <a:spcPts val="4640"/>
              </a:lnSpc>
            </a:pPr>
            <a:endParaRPr lang="en-US" sz="2900" dirty="0">
              <a:solidFill>
                <a:srgbClr val="FFFFFF"/>
              </a:solidFill>
              <a:latin typeface="Montserrat Medium" panose="00000600000000000000" pitchFamily="2" charset="0"/>
            </a:endParaRPr>
          </a:p>
        </p:txBody>
      </p:sp>
      <p:sp>
        <p:nvSpPr>
          <p:cNvPr id="4" name="Freeform 4"/>
          <p:cNvSpPr/>
          <p:nvPr/>
        </p:nvSpPr>
        <p:spPr>
          <a:xfrm>
            <a:off x="15567498" y="7136579"/>
            <a:ext cx="1882302" cy="2635223"/>
          </a:xfrm>
          <a:custGeom>
            <a:avLst/>
            <a:gdLst/>
            <a:ahLst/>
            <a:cxnLst/>
            <a:rect l="l" t="t" r="r" b="b"/>
            <a:pathLst>
              <a:path w="1882302" h="2635223">
                <a:moveTo>
                  <a:pt x="0" y="0"/>
                </a:moveTo>
                <a:lnTo>
                  <a:pt x="1882302" y="0"/>
                </a:lnTo>
                <a:lnTo>
                  <a:pt x="1882302" y="2635223"/>
                </a:lnTo>
                <a:lnTo>
                  <a:pt x="0" y="2635223"/>
                </a:lnTo>
                <a:lnTo>
                  <a:pt x="0" y="0"/>
                </a:lnTo>
                <a:close/>
              </a:path>
            </a:pathLst>
          </a:custGeom>
          <a:blipFill>
            <a:blip r:embed="rId2"/>
            <a:stretch>
              <a:fillRect/>
            </a:stretch>
          </a:blipFill>
        </p:spPr>
        <p:txBody>
          <a:bodyPr/>
          <a:lstStyle/>
          <a:p>
            <a:endParaRPr lang="en-US"/>
          </a:p>
        </p:txBody>
      </p:sp>
      <p:sp>
        <p:nvSpPr>
          <p:cNvPr id="5" name="Freeform 5"/>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3">
              <a:extLst>
                <a:ext uri="{96DAC541-7B7A-43D3-8B79-37D633B846F1}">
                  <asvg:svgBlip xmlns:asvg="http://schemas.microsoft.com/office/drawing/2016/SVG/main" r:embed="rId4"/>
                </a:ext>
              </a:extLst>
            </a:blip>
            <a:stretch>
              <a:fillRect l="-179892" t="-109780" b="-96"/>
            </a:stretch>
          </a:blipFill>
        </p:spPr>
        <p:txBody>
          <a:bodyPr/>
          <a:lstStyle/>
          <a:p>
            <a:endParaRPr lang="en-US"/>
          </a:p>
        </p:txBody>
      </p:sp>
      <p:grpSp>
        <p:nvGrpSpPr>
          <p:cNvPr id="6" name="Group 6"/>
          <p:cNvGrpSpPr/>
          <p:nvPr/>
        </p:nvGrpSpPr>
        <p:grpSpPr>
          <a:xfrm>
            <a:off x="13417400" y="0"/>
            <a:ext cx="4870600" cy="2270043"/>
            <a:chOff x="0" y="0"/>
            <a:chExt cx="6494133" cy="3026724"/>
          </a:xfrm>
        </p:grpSpPr>
        <p:sp>
          <p:nvSpPr>
            <p:cNvPr id="7" name="Freeform 7"/>
            <p:cNvSpPr/>
            <p:nvPr/>
          </p:nvSpPr>
          <p:spPr>
            <a:xfrm>
              <a:off x="0" y="0"/>
              <a:ext cx="6494133" cy="3026724"/>
            </a:xfrm>
            <a:custGeom>
              <a:avLst/>
              <a:gdLst/>
              <a:ahLst/>
              <a:cxnLst/>
              <a:rect l="l" t="t" r="r" b="b"/>
              <a:pathLst>
                <a:path w="6494133" h="3026724">
                  <a:moveTo>
                    <a:pt x="0" y="0"/>
                  </a:moveTo>
                  <a:lnTo>
                    <a:pt x="6494133" y="0"/>
                  </a:lnTo>
                  <a:lnTo>
                    <a:pt x="6494133" y="3026724"/>
                  </a:lnTo>
                  <a:lnTo>
                    <a:pt x="0" y="30267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67754" y="421897"/>
              <a:ext cx="6158625" cy="1557913"/>
            </a:xfrm>
            <a:custGeom>
              <a:avLst/>
              <a:gdLst/>
              <a:ahLst/>
              <a:cxnLst/>
              <a:rect l="l" t="t" r="r" b="b"/>
              <a:pathLst>
                <a:path w="6158625" h="1557913">
                  <a:moveTo>
                    <a:pt x="0" y="0"/>
                  </a:moveTo>
                  <a:lnTo>
                    <a:pt x="6158625" y="0"/>
                  </a:lnTo>
                  <a:lnTo>
                    <a:pt x="6158625" y="1557913"/>
                  </a:lnTo>
                  <a:lnTo>
                    <a:pt x="0" y="1557913"/>
                  </a:lnTo>
                  <a:lnTo>
                    <a:pt x="0" y="0"/>
                  </a:lnTo>
                  <a:close/>
                </a:path>
              </a:pathLst>
            </a:custGeom>
            <a:blipFill>
              <a:blip r:embed="rId7"/>
              <a:stretch>
                <a:fillRect/>
              </a:stretch>
            </a:blipFill>
          </p:spPr>
          <p:txBody>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515882" y="2060493"/>
            <a:ext cx="17575547" cy="1016399"/>
          </a:xfrm>
          <a:prstGeom prst="rect">
            <a:avLst/>
          </a:prstGeom>
        </p:spPr>
        <p:txBody>
          <a:bodyPr lIns="0" tIns="0" rIns="0" bIns="0" rtlCol="0" anchor="t">
            <a:spAutoFit/>
          </a:bodyPr>
          <a:lstStyle/>
          <a:p>
            <a:pPr algn="ctr">
              <a:lnSpc>
                <a:spcPts val="8556"/>
              </a:lnSpc>
            </a:pPr>
            <a:r>
              <a:rPr lang="en-US" sz="5300" dirty="0">
                <a:solidFill>
                  <a:srgbClr val="FFFFFF"/>
                </a:solidFill>
                <a:latin typeface="Montserrat" panose="00000500000000000000" pitchFamily="2" charset="0"/>
              </a:rPr>
              <a:t>Central Virginia Transportation Authority</a:t>
            </a:r>
          </a:p>
        </p:txBody>
      </p:sp>
      <p:sp>
        <p:nvSpPr>
          <p:cNvPr id="3" name="TextBox 3"/>
          <p:cNvSpPr txBox="1"/>
          <p:nvPr/>
        </p:nvSpPr>
        <p:spPr>
          <a:xfrm>
            <a:off x="1348012" y="3631167"/>
            <a:ext cx="15911288" cy="4082415"/>
          </a:xfrm>
          <a:prstGeom prst="rect">
            <a:avLst/>
          </a:prstGeom>
        </p:spPr>
        <p:txBody>
          <a:bodyPr lIns="0" tIns="0" rIns="0" bIns="0" rtlCol="0" anchor="t">
            <a:spAutoFit/>
          </a:bodyPr>
          <a:lstStyle/>
          <a:p>
            <a:pPr marL="777242" lvl="1" indent="-388621" algn="l">
              <a:lnSpc>
                <a:spcPts val="5400"/>
              </a:lnSpc>
              <a:buFont typeface="Arial"/>
              <a:buChar char="•"/>
            </a:pPr>
            <a:r>
              <a:rPr lang="en-US" sz="3600" dirty="0">
                <a:solidFill>
                  <a:srgbClr val="FFFFFF"/>
                </a:solidFill>
                <a:latin typeface="Montserrat" panose="00000500000000000000" pitchFamily="2" charset="0"/>
              </a:rPr>
              <a:t>Memorandum of Understanding between PlanRVA and the CVTA providing for:</a:t>
            </a:r>
          </a:p>
          <a:p>
            <a:pPr marL="1554483" lvl="2" indent="-518161" algn="l">
              <a:lnSpc>
                <a:spcPts val="5400"/>
              </a:lnSpc>
              <a:buFont typeface="Arial"/>
              <a:buChar char="⚬"/>
            </a:pPr>
            <a:r>
              <a:rPr lang="en-US" sz="3600" dirty="0">
                <a:solidFill>
                  <a:srgbClr val="FFFFFF"/>
                </a:solidFill>
                <a:latin typeface="Montserrat" panose="00000500000000000000" pitchFamily="2" charset="0"/>
              </a:rPr>
              <a:t>Staffing to assist the Authority in its administration, financial management, project evaluation/prioritization, logistics and other planning and technical support.</a:t>
            </a:r>
          </a:p>
          <a:p>
            <a:pPr algn="l">
              <a:lnSpc>
                <a:spcPts val="5400"/>
              </a:lnSpc>
            </a:pPr>
            <a:endParaRPr lang="en-US" sz="3600" dirty="0">
              <a:solidFill>
                <a:srgbClr val="FFFFFF"/>
              </a:solidFill>
              <a:latin typeface="Montserrat"/>
            </a:endParaRPr>
          </a:p>
        </p:txBody>
      </p:sp>
      <p:sp>
        <p:nvSpPr>
          <p:cNvPr id="4" name="Freeform 4"/>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2">
              <a:extLst>
                <a:ext uri="{96DAC541-7B7A-43D3-8B79-37D633B846F1}">
                  <asvg:svgBlip xmlns:asvg="http://schemas.microsoft.com/office/drawing/2016/SVG/main" r:embed="rId3"/>
                </a:ext>
              </a:extLst>
            </a:blip>
            <a:stretch>
              <a:fillRect l="-179892" t="-109780" b="-96"/>
            </a:stretch>
          </a:blipFill>
        </p:spPr>
        <p:txBody>
          <a:bodyPr/>
          <a:lstStyle/>
          <a:p>
            <a:endParaRPr lang="en-US"/>
          </a:p>
        </p:txBody>
      </p:sp>
      <p:grpSp>
        <p:nvGrpSpPr>
          <p:cNvPr id="5" name="Group 5"/>
          <p:cNvGrpSpPr/>
          <p:nvPr/>
        </p:nvGrpSpPr>
        <p:grpSpPr>
          <a:xfrm>
            <a:off x="13417400" y="0"/>
            <a:ext cx="4870600" cy="2270043"/>
            <a:chOff x="0" y="0"/>
            <a:chExt cx="6494133" cy="3026724"/>
          </a:xfrm>
        </p:grpSpPr>
        <p:sp>
          <p:nvSpPr>
            <p:cNvPr id="6" name="Freeform 6"/>
            <p:cNvSpPr/>
            <p:nvPr/>
          </p:nvSpPr>
          <p:spPr>
            <a:xfrm>
              <a:off x="0" y="0"/>
              <a:ext cx="6494133" cy="3026724"/>
            </a:xfrm>
            <a:custGeom>
              <a:avLst/>
              <a:gdLst/>
              <a:ahLst/>
              <a:cxnLst/>
              <a:rect l="l" t="t" r="r" b="b"/>
              <a:pathLst>
                <a:path w="6494133" h="3026724">
                  <a:moveTo>
                    <a:pt x="0" y="0"/>
                  </a:moveTo>
                  <a:lnTo>
                    <a:pt x="6494133" y="0"/>
                  </a:lnTo>
                  <a:lnTo>
                    <a:pt x="6494133" y="3026724"/>
                  </a:lnTo>
                  <a:lnTo>
                    <a:pt x="0" y="3026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7754" y="421897"/>
              <a:ext cx="6158625" cy="1557913"/>
            </a:xfrm>
            <a:custGeom>
              <a:avLst/>
              <a:gdLst/>
              <a:ahLst/>
              <a:cxnLst/>
              <a:rect l="l" t="t" r="r" b="b"/>
              <a:pathLst>
                <a:path w="6158625" h="1557913">
                  <a:moveTo>
                    <a:pt x="0" y="0"/>
                  </a:moveTo>
                  <a:lnTo>
                    <a:pt x="6158625" y="0"/>
                  </a:lnTo>
                  <a:lnTo>
                    <a:pt x="6158625" y="1557913"/>
                  </a:lnTo>
                  <a:lnTo>
                    <a:pt x="0" y="1557913"/>
                  </a:lnTo>
                  <a:lnTo>
                    <a:pt x="0" y="0"/>
                  </a:lnTo>
                  <a:close/>
                </a:path>
              </a:pathLst>
            </a:custGeom>
            <a:blipFill>
              <a:blip r:embed="rId6"/>
              <a:stretch>
                <a:fillRect/>
              </a:stretch>
            </a:blipFill>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2284263" y="1092017"/>
            <a:ext cx="9630602" cy="695452"/>
          </a:xfrm>
          <a:prstGeom prst="rect">
            <a:avLst/>
          </a:prstGeom>
        </p:spPr>
        <p:txBody>
          <a:bodyPr lIns="0" tIns="0" rIns="0" bIns="0" rtlCol="0" anchor="t">
            <a:spAutoFit/>
          </a:bodyPr>
          <a:lstStyle/>
          <a:p>
            <a:pPr>
              <a:lnSpc>
                <a:spcPts val="5098"/>
              </a:lnSpc>
            </a:pPr>
            <a:r>
              <a:rPr lang="en-US" sz="6000" dirty="0">
                <a:solidFill>
                  <a:srgbClr val="FFFFFF"/>
                </a:solidFill>
                <a:latin typeface="Montserrat" panose="00000500000000000000" pitchFamily="2" charset="0"/>
              </a:rPr>
              <a:t>What is the RRTPO?</a:t>
            </a:r>
          </a:p>
        </p:txBody>
      </p:sp>
      <p:sp>
        <p:nvSpPr>
          <p:cNvPr id="3" name="TextBox 3"/>
          <p:cNvSpPr txBox="1"/>
          <p:nvPr/>
        </p:nvSpPr>
        <p:spPr>
          <a:xfrm>
            <a:off x="859997" y="2190012"/>
            <a:ext cx="16921289" cy="8100359"/>
          </a:xfrm>
          <a:prstGeom prst="rect">
            <a:avLst/>
          </a:prstGeom>
        </p:spPr>
        <p:txBody>
          <a:bodyPr lIns="0" tIns="0" rIns="0" bIns="0" rtlCol="0" anchor="t">
            <a:spAutoFit/>
          </a:bodyPr>
          <a:lstStyle/>
          <a:p>
            <a:pPr marL="690880" lvl="1" indent="-345440" algn="l">
              <a:lnSpc>
                <a:spcPts val="4480"/>
              </a:lnSpc>
              <a:buFont typeface="Arial"/>
              <a:buChar char="•"/>
            </a:pPr>
            <a:r>
              <a:rPr lang="en-US" sz="3200" dirty="0">
                <a:solidFill>
                  <a:srgbClr val="FFFFFF"/>
                </a:solidFill>
                <a:latin typeface="Montserrat" panose="00000500000000000000" pitchFamily="2" charset="0"/>
              </a:rPr>
              <a:t>The Richmond Regional Transportation Planning Organization (RRTPO) is  the region’s designated Metropolitan Planning Organization and handles transportation planning in the region.</a:t>
            </a:r>
          </a:p>
          <a:p>
            <a:pPr algn="l">
              <a:lnSpc>
                <a:spcPts val="4480"/>
              </a:lnSpc>
            </a:pPr>
            <a:endParaRPr lang="en-US" sz="3200" dirty="0">
              <a:solidFill>
                <a:srgbClr val="FFFFFF"/>
              </a:solidFill>
              <a:latin typeface="Montserrat" panose="00000500000000000000" pitchFamily="2" charset="0"/>
            </a:endParaRPr>
          </a:p>
          <a:p>
            <a:pPr marL="690880" lvl="1" indent="-345440" algn="just">
              <a:lnSpc>
                <a:spcPts val="4108"/>
              </a:lnSpc>
              <a:buFont typeface="Arial"/>
              <a:buChar char="•"/>
            </a:pPr>
            <a:r>
              <a:rPr lang="en-US" sz="3200" dirty="0">
                <a:solidFill>
                  <a:srgbClr val="FFFFFF"/>
                </a:solidFill>
                <a:latin typeface="Montserrat" panose="00000500000000000000" pitchFamily="2" charset="0"/>
              </a:rPr>
              <a:t>The RRTPO helps facilitate collaboration and cooperation among all interested parties, including residents, in regard to funding and planning the future of the region’s transportation network.  </a:t>
            </a:r>
          </a:p>
          <a:p>
            <a:pPr algn="just">
              <a:lnSpc>
                <a:spcPts val="4108"/>
              </a:lnSpc>
            </a:pPr>
            <a:endParaRPr lang="en-US" sz="3200" dirty="0">
              <a:solidFill>
                <a:srgbClr val="FFFFFF"/>
              </a:solidFill>
              <a:latin typeface="Montserrat" panose="00000500000000000000" pitchFamily="2" charset="0"/>
            </a:endParaRPr>
          </a:p>
          <a:p>
            <a:pPr marL="690880" lvl="1" indent="-345440" algn="just">
              <a:lnSpc>
                <a:spcPts val="4108"/>
              </a:lnSpc>
              <a:buFont typeface="Arial"/>
              <a:buChar char="•"/>
            </a:pPr>
            <a:r>
              <a:rPr lang="en-US" sz="3200" dirty="0">
                <a:solidFill>
                  <a:srgbClr val="FFFFFF"/>
                </a:solidFill>
                <a:latin typeface="Montserrat" panose="00000500000000000000" pitchFamily="2" charset="0"/>
              </a:rPr>
              <a:t>The RRTPO is the federally-designated forum for regional transportation decision-making, planning, and programming. </a:t>
            </a:r>
          </a:p>
          <a:p>
            <a:pPr algn="just">
              <a:lnSpc>
                <a:spcPts val="4108"/>
              </a:lnSpc>
            </a:pPr>
            <a:endParaRPr lang="en-US" sz="3200" dirty="0">
              <a:solidFill>
                <a:srgbClr val="FFFFFF"/>
              </a:solidFill>
              <a:latin typeface="Montserrat" panose="00000500000000000000" pitchFamily="2" charset="0"/>
            </a:endParaRPr>
          </a:p>
          <a:p>
            <a:pPr marL="690880" lvl="1" indent="-345440" algn="just">
              <a:lnSpc>
                <a:spcPts val="4108"/>
              </a:lnSpc>
              <a:buFont typeface="Arial"/>
              <a:buChar char="•"/>
            </a:pPr>
            <a:r>
              <a:rPr lang="en-US" sz="3200" dirty="0">
                <a:solidFill>
                  <a:srgbClr val="FFFFFF"/>
                </a:solidFill>
                <a:latin typeface="Montserrat" panose="00000500000000000000" pitchFamily="2" charset="0"/>
              </a:rPr>
              <a:t>The RRTPO is  comprised of the main board (Policy Board), Executive Committee, Technical Advisory Committee (TAC), Community Transportation Advisory Committee (CTAC) and other committees/groups as necessary. </a:t>
            </a:r>
          </a:p>
          <a:p>
            <a:pPr algn="l">
              <a:lnSpc>
                <a:spcPts val="4480"/>
              </a:lnSpc>
            </a:pPr>
            <a:endParaRPr lang="en-US" sz="3200" dirty="0">
              <a:solidFill>
                <a:srgbClr val="FFFFFF"/>
              </a:solidFill>
              <a:latin typeface="Montserrat Medium" panose="00000600000000000000" pitchFamily="2" charset="0"/>
            </a:endParaRPr>
          </a:p>
        </p:txBody>
      </p:sp>
      <p:sp>
        <p:nvSpPr>
          <p:cNvPr id="4" name="Freeform 4"/>
          <p:cNvSpPr/>
          <p:nvPr/>
        </p:nvSpPr>
        <p:spPr>
          <a:xfrm>
            <a:off x="12525934" y="202978"/>
            <a:ext cx="5762066" cy="1358979"/>
          </a:xfrm>
          <a:custGeom>
            <a:avLst/>
            <a:gdLst/>
            <a:ahLst/>
            <a:cxnLst/>
            <a:rect l="l" t="t" r="r" b="b"/>
            <a:pathLst>
              <a:path w="5762066" h="1358979">
                <a:moveTo>
                  <a:pt x="0" y="0"/>
                </a:moveTo>
                <a:lnTo>
                  <a:pt x="5762066" y="0"/>
                </a:lnTo>
                <a:lnTo>
                  <a:pt x="5762066" y="1358979"/>
                </a:lnTo>
                <a:lnTo>
                  <a:pt x="0" y="1358979"/>
                </a:lnTo>
                <a:lnTo>
                  <a:pt x="0" y="0"/>
                </a:lnTo>
                <a:close/>
              </a:path>
            </a:pathLst>
          </a:custGeom>
          <a:blipFill>
            <a:blip r:embed="rId2"/>
            <a:stretch>
              <a:fillRect/>
            </a:stretch>
          </a:blipFill>
        </p:spPr>
        <p:txBody>
          <a:bodyPr/>
          <a:lstStyle/>
          <a:p>
            <a:endParaRPr lang="en-US"/>
          </a:p>
        </p:txBody>
      </p:sp>
      <p:sp>
        <p:nvSpPr>
          <p:cNvPr id="5" name="Freeform 5"/>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3">
              <a:extLst>
                <a:ext uri="{96DAC541-7B7A-43D3-8B79-37D633B846F1}">
                  <asvg:svgBlip xmlns:asvg="http://schemas.microsoft.com/office/drawing/2016/SVG/main" r:embed="rId4"/>
                </a:ext>
              </a:extLst>
            </a:blip>
            <a:stretch>
              <a:fillRect l="-179892" t="-109780" b="-96"/>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1482204" y="2106202"/>
            <a:ext cx="14894322" cy="1631216"/>
          </a:xfrm>
          <a:prstGeom prst="rect">
            <a:avLst/>
          </a:prstGeom>
        </p:spPr>
        <p:txBody>
          <a:bodyPr lIns="0" tIns="0" rIns="0" bIns="0" rtlCol="0" anchor="t">
            <a:spAutoFit/>
          </a:bodyPr>
          <a:lstStyle/>
          <a:p>
            <a:pPr algn="l"/>
            <a:r>
              <a:rPr lang="en-US" sz="5300" dirty="0">
                <a:solidFill>
                  <a:srgbClr val="FFFFFF"/>
                </a:solidFill>
                <a:latin typeface="Montserrat" panose="00000500000000000000" pitchFamily="2" charset="0"/>
              </a:rPr>
              <a:t>Richmond Regional Transportation Planning Organization (RRTPO)</a:t>
            </a:r>
          </a:p>
        </p:txBody>
      </p:sp>
      <p:sp>
        <p:nvSpPr>
          <p:cNvPr id="3" name="TextBox 3"/>
          <p:cNvSpPr txBox="1"/>
          <p:nvPr/>
        </p:nvSpPr>
        <p:spPr>
          <a:xfrm>
            <a:off x="859997" y="4200786"/>
            <a:ext cx="17297400" cy="5867259"/>
          </a:xfrm>
          <a:prstGeom prst="rect">
            <a:avLst/>
          </a:prstGeom>
        </p:spPr>
        <p:txBody>
          <a:bodyPr lIns="0" tIns="0" rIns="0" bIns="0" rtlCol="0" anchor="t">
            <a:spAutoFit/>
          </a:bodyPr>
          <a:lstStyle/>
          <a:p>
            <a:pPr marL="734061" lvl="1" indent="-367031" algn="l">
              <a:lnSpc>
                <a:spcPts val="4231"/>
              </a:lnSpc>
              <a:buFont typeface="Arial"/>
              <a:buChar char="•"/>
            </a:pPr>
            <a:r>
              <a:rPr lang="en-US" sz="3400" dirty="0">
                <a:solidFill>
                  <a:srgbClr val="FFFFFF"/>
                </a:solidFill>
                <a:latin typeface="Montserrat" panose="00000500000000000000" pitchFamily="2" charset="0"/>
              </a:rPr>
              <a:t>Memorandum of Understanding between PlanRVA and the RRTPO providing for:</a:t>
            </a:r>
          </a:p>
          <a:p>
            <a:pPr marL="1468122" lvl="2" indent="-489374" algn="l">
              <a:lnSpc>
                <a:spcPts val="4231"/>
              </a:lnSpc>
              <a:buFont typeface="Arial"/>
              <a:buChar char="⚬"/>
            </a:pPr>
            <a:r>
              <a:rPr lang="en-US" sz="3400" dirty="0">
                <a:solidFill>
                  <a:srgbClr val="FFFFFF"/>
                </a:solidFill>
                <a:latin typeface="Montserrat" panose="00000500000000000000" pitchFamily="2" charset="0"/>
              </a:rPr>
              <a:t>Financial management of grant programs and regulatory compliance</a:t>
            </a:r>
          </a:p>
          <a:p>
            <a:pPr marL="2936244" lvl="4" indent="-587249" algn="l">
              <a:lnSpc>
                <a:spcPts val="4231"/>
              </a:lnSpc>
              <a:buFont typeface="Arial"/>
              <a:buChar char="•"/>
            </a:pPr>
            <a:r>
              <a:rPr lang="en-US" sz="3400" dirty="0">
                <a:solidFill>
                  <a:srgbClr val="FFFFFF"/>
                </a:solidFill>
                <a:latin typeface="Montserrat" panose="00000500000000000000" pitchFamily="2" charset="0"/>
              </a:rPr>
              <a:t>National priorities:  FHWA/VDOT- PL; FTA/DRPT- Section 5303, Title VI, environmental justice, uniform audit requirements</a:t>
            </a:r>
          </a:p>
          <a:p>
            <a:pPr marL="734061" lvl="1" indent="-367031" algn="l">
              <a:lnSpc>
                <a:spcPts val="4231"/>
              </a:lnSpc>
              <a:buFont typeface="Arial"/>
              <a:buChar char="•"/>
            </a:pPr>
            <a:r>
              <a:rPr lang="en-US" sz="3400" dirty="0">
                <a:solidFill>
                  <a:srgbClr val="FFFFFF"/>
                </a:solidFill>
                <a:latin typeface="Montserrat" panose="00000500000000000000" pitchFamily="2" charset="0"/>
              </a:rPr>
              <a:t>Mechanism for local and regional planning assistance for all modes of transportation planning</a:t>
            </a:r>
          </a:p>
          <a:p>
            <a:pPr marL="734061" lvl="1" indent="-367031" algn="l">
              <a:lnSpc>
                <a:spcPts val="4231"/>
              </a:lnSpc>
              <a:buFont typeface="Arial"/>
              <a:buChar char="•"/>
            </a:pPr>
            <a:r>
              <a:rPr lang="en-US" sz="3400" dirty="0">
                <a:solidFill>
                  <a:srgbClr val="FFFFFF"/>
                </a:solidFill>
                <a:latin typeface="Montserrat" panose="00000500000000000000" pitchFamily="2" charset="0"/>
              </a:rPr>
              <a:t>Assures organizational efficiency and regional alignment</a:t>
            </a:r>
          </a:p>
          <a:p>
            <a:pPr marL="734061" lvl="1" indent="-367031" algn="l">
              <a:lnSpc>
                <a:spcPts val="4231"/>
              </a:lnSpc>
              <a:buFont typeface="Arial"/>
              <a:buChar char="•"/>
            </a:pPr>
            <a:r>
              <a:rPr lang="en-US" sz="3400" dirty="0">
                <a:solidFill>
                  <a:srgbClr val="FFFFFF"/>
                </a:solidFill>
                <a:latin typeface="Montserrat" panose="00000500000000000000" pitchFamily="2" charset="0"/>
              </a:rPr>
              <a:t>Planning priorities established by the RRTPO in the Long-Range Transportation Plan support investment priorities.</a:t>
            </a:r>
          </a:p>
          <a:p>
            <a:pPr algn="l">
              <a:lnSpc>
                <a:spcPts val="4231"/>
              </a:lnSpc>
            </a:pPr>
            <a:endParaRPr lang="en-US" sz="3400" dirty="0">
              <a:solidFill>
                <a:srgbClr val="FFFFFF"/>
              </a:solidFill>
              <a:latin typeface="Montserrat Medium" panose="00000600000000000000" pitchFamily="2" charset="0"/>
            </a:endParaRPr>
          </a:p>
        </p:txBody>
      </p:sp>
      <p:sp>
        <p:nvSpPr>
          <p:cNvPr id="4" name="Freeform 4"/>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2">
              <a:extLst>
                <a:ext uri="{96DAC541-7B7A-43D3-8B79-37D633B846F1}">
                  <asvg:svgBlip xmlns:asvg="http://schemas.microsoft.com/office/drawing/2016/SVG/main" r:embed="rId3"/>
                </a:ext>
              </a:extLst>
            </a:blip>
            <a:stretch>
              <a:fillRect l="-179892" t="-109780" b="-96"/>
            </a:stretch>
          </a:blipFill>
        </p:spPr>
        <p:txBody>
          <a:bodyPr/>
          <a:lstStyle/>
          <a:p>
            <a:endParaRPr lang="en-US"/>
          </a:p>
        </p:txBody>
      </p:sp>
      <p:sp>
        <p:nvSpPr>
          <p:cNvPr id="5" name="Freeform 5"/>
          <p:cNvSpPr/>
          <p:nvPr/>
        </p:nvSpPr>
        <p:spPr>
          <a:xfrm>
            <a:off x="12525934" y="202978"/>
            <a:ext cx="5762066" cy="1358979"/>
          </a:xfrm>
          <a:custGeom>
            <a:avLst/>
            <a:gdLst/>
            <a:ahLst/>
            <a:cxnLst/>
            <a:rect l="l" t="t" r="r" b="b"/>
            <a:pathLst>
              <a:path w="5762066" h="1358979">
                <a:moveTo>
                  <a:pt x="0" y="0"/>
                </a:moveTo>
                <a:lnTo>
                  <a:pt x="5762066" y="0"/>
                </a:lnTo>
                <a:lnTo>
                  <a:pt x="5762066" y="1358979"/>
                </a:lnTo>
                <a:lnTo>
                  <a:pt x="0" y="135897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668674" y="4387838"/>
            <a:ext cx="9630602" cy="600742"/>
          </a:xfrm>
          <a:prstGeom prst="rect">
            <a:avLst/>
          </a:prstGeom>
        </p:spPr>
        <p:txBody>
          <a:bodyPr lIns="0" tIns="0" rIns="0" bIns="0" rtlCol="0" anchor="t">
            <a:spAutoFit/>
          </a:bodyPr>
          <a:lstStyle/>
          <a:p>
            <a:pPr algn="l">
              <a:lnSpc>
                <a:spcPts val="4504"/>
              </a:lnSpc>
            </a:pPr>
            <a:r>
              <a:rPr lang="en-US" sz="5300" dirty="0">
                <a:solidFill>
                  <a:srgbClr val="FFFFFF"/>
                </a:solidFill>
                <a:latin typeface="Montserrat" panose="00000500000000000000" pitchFamily="2" charset="0"/>
              </a:rPr>
              <a:t>How it all connects…</a:t>
            </a:r>
          </a:p>
        </p:txBody>
      </p:sp>
      <p:sp>
        <p:nvSpPr>
          <p:cNvPr id="3" name="Freeform 3"/>
          <p:cNvSpPr/>
          <p:nvPr/>
        </p:nvSpPr>
        <p:spPr>
          <a:xfrm>
            <a:off x="3598204" y="374462"/>
            <a:ext cx="4735075" cy="1116764"/>
          </a:xfrm>
          <a:custGeom>
            <a:avLst/>
            <a:gdLst/>
            <a:ahLst/>
            <a:cxnLst/>
            <a:rect l="l" t="t" r="r" b="b"/>
            <a:pathLst>
              <a:path w="4735075" h="1116764">
                <a:moveTo>
                  <a:pt x="0" y="0"/>
                </a:moveTo>
                <a:lnTo>
                  <a:pt x="4735075" y="0"/>
                </a:lnTo>
                <a:lnTo>
                  <a:pt x="4735075" y="1116764"/>
                </a:lnTo>
                <a:lnTo>
                  <a:pt x="0" y="1116764"/>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668674" y="5341181"/>
            <a:ext cx="16848895" cy="4339842"/>
          </a:xfrm>
          <a:prstGeom prst="rect">
            <a:avLst/>
          </a:prstGeom>
        </p:spPr>
        <p:txBody>
          <a:bodyPr lIns="0" tIns="0" rIns="0" bIns="0" rtlCol="0" anchor="t">
            <a:spAutoFit/>
          </a:bodyPr>
          <a:lstStyle/>
          <a:p>
            <a:pPr algn="l">
              <a:lnSpc>
                <a:spcPts val="3359"/>
              </a:lnSpc>
            </a:pPr>
            <a:r>
              <a:rPr lang="en-US" sz="2799" dirty="0">
                <a:solidFill>
                  <a:srgbClr val="FFFFFF"/>
                </a:solidFill>
                <a:latin typeface="Montserrat" panose="00000500000000000000" pitchFamily="2" charset="0"/>
              </a:rPr>
              <a:t>The Richmond Regional Transportation Planning Organization leads transportation planning in the region by identifying priorities in collaboration with residents and interested parties.</a:t>
            </a:r>
          </a:p>
          <a:p>
            <a:pPr algn="l">
              <a:lnSpc>
                <a:spcPts val="3359"/>
              </a:lnSpc>
            </a:pPr>
            <a:r>
              <a:rPr lang="en-US" sz="2799" dirty="0">
                <a:solidFill>
                  <a:srgbClr val="FFFFFF"/>
                </a:solidFill>
                <a:latin typeface="Montserrat" panose="00000500000000000000" pitchFamily="2" charset="0"/>
              </a:rPr>
              <a:t> </a:t>
            </a:r>
          </a:p>
          <a:p>
            <a:pPr algn="l">
              <a:lnSpc>
                <a:spcPts val="3359"/>
              </a:lnSpc>
            </a:pPr>
            <a:r>
              <a:rPr lang="en-US" sz="2799" dirty="0">
                <a:solidFill>
                  <a:srgbClr val="FFFFFF"/>
                </a:solidFill>
                <a:latin typeface="Montserrat" panose="00000500000000000000" pitchFamily="2" charset="0"/>
              </a:rPr>
              <a:t>The CVTA works to collect and pool regional dollars.  The CVTA uses the dollars to fund transportation projects across the region that align with the plans developed by the Richmond Regional Transportation Planning Organization.</a:t>
            </a:r>
          </a:p>
          <a:p>
            <a:pPr algn="l">
              <a:lnSpc>
                <a:spcPts val="3359"/>
              </a:lnSpc>
            </a:pPr>
            <a:endParaRPr lang="en-US" sz="2799" dirty="0">
              <a:solidFill>
                <a:srgbClr val="FFFFFF"/>
              </a:solidFill>
              <a:latin typeface="Montserrat" panose="00000500000000000000" pitchFamily="2" charset="0"/>
            </a:endParaRPr>
          </a:p>
          <a:p>
            <a:pPr algn="l">
              <a:lnSpc>
                <a:spcPts val="3359"/>
              </a:lnSpc>
            </a:pPr>
            <a:r>
              <a:rPr lang="en-US" sz="2799" dirty="0">
                <a:solidFill>
                  <a:srgbClr val="FFFFFF"/>
                </a:solidFill>
                <a:latin typeface="Montserrat" panose="00000500000000000000" pitchFamily="2" charset="0"/>
              </a:rPr>
              <a:t>PlanRVA provides the staffing, administrative and other support to allow the RRTPO and the CVTA to accomplish those things.</a:t>
            </a:r>
          </a:p>
          <a:p>
            <a:pPr algn="l">
              <a:lnSpc>
                <a:spcPts val="3359"/>
              </a:lnSpc>
            </a:pPr>
            <a:endParaRPr lang="en-US" sz="2799" dirty="0">
              <a:solidFill>
                <a:srgbClr val="FFFFFF"/>
              </a:solidFill>
              <a:latin typeface="Montserrat Medium" panose="00000600000000000000" pitchFamily="2" charset="0"/>
            </a:endParaRPr>
          </a:p>
        </p:txBody>
      </p:sp>
      <p:sp>
        <p:nvSpPr>
          <p:cNvPr id="5" name="Freeform 5"/>
          <p:cNvSpPr/>
          <p:nvPr/>
        </p:nvSpPr>
        <p:spPr>
          <a:xfrm>
            <a:off x="6988267" y="1947341"/>
            <a:ext cx="5546795" cy="1811847"/>
          </a:xfrm>
          <a:custGeom>
            <a:avLst/>
            <a:gdLst/>
            <a:ahLst/>
            <a:cxnLst/>
            <a:rect l="l" t="t" r="r" b="b"/>
            <a:pathLst>
              <a:path w="5546795" h="1811847">
                <a:moveTo>
                  <a:pt x="0" y="0"/>
                </a:moveTo>
                <a:lnTo>
                  <a:pt x="5546795" y="0"/>
                </a:lnTo>
                <a:lnTo>
                  <a:pt x="5546795" y="1811847"/>
                </a:lnTo>
                <a:lnTo>
                  <a:pt x="0" y="1811847"/>
                </a:lnTo>
                <a:lnTo>
                  <a:pt x="0" y="0"/>
                </a:lnTo>
                <a:close/>
              </a:path>
            </a:pathLst>
          </a:custGeom>
          <a:blipFill>
            <a:blip r:embed="rId3"/>
            <a:stretch>
              <a:fillRect/>
            </a:stretch>
          </a:blipFill>
        </p:spPr>
        <p:txBody>
          <a:bodyPr/>
          <a:lstStyle/>
          <a:p>
            <a:endParaRPr lang="en-US"/>
          </a:p>
        </p:txBody>
      </p:sp>
      <p:sp>
        <p:nvSpPr>
          <p:cNvPr id="6" name="Freeform 6"/>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4">
              <a:extLst>
                <a:ext uri="{96DAC541-7B7A-43D3-8B79-37D633B846F1}">
                  <asvg:svgBlip xmlns:asvg="http://schemas.microsoft.com/office/drawing/2016/SVG/main" r:embed="rId5"/>
                </a:ext>
              </a:extLst>
            </a:blip>
            <a:stretch>
              <a:fillRect l="-179892" t="-109780" b="-96"/>
            </a:stretch>
          </a:blipFill>
        </p:spPr>
        <p:txBody>
          <a:bodyPr/>
          <a:lstStyle/>
          <a:p>
            <a:endParaRPr lang="en-US"/>
          </a:p>
        </p:txBody>
      </p:sp>
      <p:grpSp>
        <p:nvGrpSpPr>
          <p:cNvPr id="7" name="Group 7"/>
          <p:cNvGrpSpPr/>
          <p:nvPr/>
        </p:nvGrpSpPr>
        <p:grpSpPr>
          <a:xfrm>
            <a:off x="11060389" y="204225"/>
            <a:ext cx="4024550" cy="1875724"/>
            <a:chOff x="0" y="0"/>
            <a:chExt cx="5366067" cy="2500965"/>
          </a:xfrm>
        </p:grpSpPr>
        <p:sp>
          <p:nvSpPr>
            <p:cNvPr id="8" name="Freeform 8"/>
            <p:cNvSpPr/>
            <p:nvPr/>
          </p:nvSpPr>
          <p:spPr>
            <a:xfrm>
              <a:off x="0" y="0"/>
              <a:ext cx="5366067" cy="2500965"/>
            </a:xfrm>
            <a:custGeom>
              <a:avLst/>
              <a:gdLst/>
              <a:ahLst/>
              <a:cxnLst/>
              <a:rect l="l" t="t" r="r" b="b"/>
              <a:pathLst>
                <a:path w="5366067" h="2500965">
                  <a:moveTo>
                    <a:pt x="0" y="0"/>
                  </a:moveTo>
                  <a:lnTo>
                    <a:pt x="5366067" y="0"/>
                  </a:lnTo>
                  <a:lnTo>
                    <a:pt x="5366067" y="2500965"/>
                  </a:lnTo>
                  <a:lnTo>
                    <a:pt x="0" y="25009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38614" y="348611"/>
              <a:ext cx="5088838" cy="1287295"/>
            </a:xfrm>
            <a:custGeom>
              <a:avLst/>
              <a:gdLst/>
              <a:ahLst/>
              <a:cxnLst/>
              <a:rect l="l" t="t" r="r" b="b"/>
              <a:pathLst>
                <a:path w="5088838" h="1287295">
                  <a:moveTo>
                    <a:pt x="0" y="0"/>
                  </a:moveTo>
                  <a:lnTo>
                    <a:pt x="5088838" y="0"/>
                  </a:lnTo>
                  <a:lnTo>
                    <a:pt x="5088838" y="1287295"/>
                  </a:lnTo>
                  <a:lnTo>
                    <a:pt x="0" y="1287295"/>
                  </a:lnTo>
                  <a:lnTo>
                    <a:pt x="0" y="0"/>
                  </a:lnTo>
                  <a:close/>
                </a:path>
              </a:pathLst>
            </a:custGeom>
            <a:blipFill>
              <a:blip r:embed="rId8"/>
              <a:stretch>
                <a:fillRect/>
              </a:stretch>
            </a:blipFill>
          </p:spPr>
          <p:txBody>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3848100" y="355600"/>
            <a:ext cx="10591800" cy="1127125"/>
          </a:xfrm>
          <a:prstGeom prst="rect">
            <a:avLst/>
          </a:prstGeom>
        </p:spPr>
        <p:txBody>
          <a:bodyPr lIns="0" tIns="0" rIns="0" bIns="0" rtlCol="0" anchor="t">
            <a:spAutoFit/>
          </a:bodyPr>
          <a:lstStyle/>
          <a:p>
            <a:pPr algn="ctr">
              <a:lnSpc>
                <a:spcPts val="9500"/>
              </a:lnSpc>
            </a:pPr>
            <a:r>
              <a:rPr lang="en-US" sz="6000" dirty="0">
                <a:solidFill>
                  <a:srgbClr val="FFFFFF"/>
                </a:solidFill>
                <a:latin typeface="Montserrat" panose="00000500000000000000" pitchFamily="2" charset="0"/>
              </a:rPr>
              <a:t>What is EMACV?</a:t>
            </a:r>
          </a:p>
        </p:txBody>
      </p:sp>
      <p:sp>
        <p:nvSpPr>
          <p:cNvPr id="3" name="TextBox 3"/>
          <p:cNvSpPr txBox="1"/>
          <p:nvPr/>
        </p:nvSpPr>
        <p:spPr>
          <a:xfrm>
            <a:off x="609600" y="1572314"/>
            <a:ext cx="17410607" cy="8023607"/>
          </a:xfrm>
          <a:prstGeom prst="rect">
            <a:avLst/>
          </a:prstGeom>
        </p:spPr>
        <p:txBody>
          <a:bodyPr wrap="square" lIns="0" tIns="0" rIns="0" bIns="0" rtlCol="0" anchor="t">
            <a:spAutoFit/>
          </a:bodyPr>
          <a:lstStyle/>
          <a:p>
            <a:pPr algn="l">
              <a:lnSpc>
                <a:spcPts val="4480"/>
              </a:lnSpc>
            </a:pPr>
            <a:r>
              <a:rPr lang="en-US" sz="2800" dirty="0">
                <a:solidFill>
                  <a:srgbClr val="FFFFFF"/>
                </a:solidFill>
                <a:latin typeface="Montserrat" panose="00000500000000000000" pitchFamily="2" charset="0"/>
              </a:rPr>
              <a:t>The Emergency Management Alliance of Central Virginia is a coalition of government and key stakeholder organizations that collaborate on best practices for emergency preparation, response, relief, recovery and mitigation in Central Virginia. The Alliance ensures our region has support during major emergencies and disasters.</a:t>
            </a:r>
          </a:p>
          <a:p>
            <a:pPr algn="l">
              <a:lnSpc>
                <a:spcPts val="4480"/>
              </a:lnSpc>
            </a:pPr>
            <a:endParaRPr lang="en-US" sz="2800" dirty="0">
              <a:solidFill>
                <a:srgbClr val="FFFFFF"/>
              </a:solidFill>
              <a:latin typeface="Montserrat" panose="00000500000000000000" pitchFamily="2" charset="0"/>
            </a:endParaRPr>
          </a:p>
          <a:p>
            <a:pPr algn="l">
              <a:lnSpc>
                <a:spcPts val="4480"/>
              </a:lnSpc>
            </a:pPr>
            <a:r>
              <a:rPr lang="en-US" sz="2800" dirty="0">
                <a:solidFill>
                  <a:srgbClr val="FFFFFF"/>
                </a:solidFill>
                <a:latin typeface="Montserrat" panose="00000500000000000000" pitchFamily="2" charset="0"/>
              </a:rPr>
              <a:t>EMACV’s footprint includes the 25 localities and four sovereign tribes/nations in VDEM’s Region 1.  The Alliance is a forum for government agencies, emergency managers, emergency responders, public safety, the private sector, and non-profit partners to enhance situational awareness, share lessons learned and best practices, collaborate on plans, develop solutions, participate in training and exercises, and enhance emergency management resources at all levels in Central Virginia. </a:t>
            </a:r>
          </a:p>
          <a:p>
            <a:pPr algn="l">
              <a:lnSpc>
                <a:spcPts val="4480"/>
              </a:lnSpc>
            </a:pPr>
            <a:endParaRPr lang="en-US" sz="2800" dirty="0">
              <a:solidFill>
                <a:srgbClr val="FFFFFF"/>
              </a:solidFill>
              <a:latin typeface="Montserrat" panose="00000500000000000000" pitchFamily="2" charset="0"/>
            </a:endParaRPr>
          </a:p>
          <a:p>
            <a:pPr algn="l">
              <a:lnSpc>
                <a:spcPts val="4480"/>
              </a:lnSpc>
            </a:pPr>
            <a:r>
              <a:rPr lang="en-US" sz="2800" dirty="0">
                <a:solidFill>
                  <a:srgbClr val="FFFFFF"/>
                </a:solidFill>
                <a:latin typeface="Montserrat" panose="00000500000000000000" pitchFamily="2" charset="0"/>
              </a:rPr>
              <a:t>Yearly, with PlanRVA support, the Alliance secures hundreds of thousands of dollars in grant funding to support regional initiatives in mass care, public outreach, planning, and training and exercise projects.</a:t>
            </a:r>
          </a:p>
        </p:txBody>
      </p:sp>
      <p:grpSp>
        <p:nvGrpSpPr>
          <p:cNvPr id="4" name="Group 4"/>
          <p:cNvGrpSpPr/>
          <p:nvPr/>
        </p:nvGrpSpPr>
        <p:grpSpPr>
          <a:xfrm>
            <a:off x="14201855" y="-18806"/>
            <a:ext cx="4086145" cy="1597689"/>
            <a:chOff x="0" y="0"/>
            <a:chExt cx="6046978" cy="2364379"/>
          </a:xfrm>
        </p:grpSpPr>
        <p:sp>
          <p:nvSpPr>
            <p:cNvPr id="5" name="Freeform 5"/>
            <p:cNvSpPr/>
            <p:nvPr/>
          </p:nvSpPr>
          <p:spPr>
            <a:xfrm>
              <a:off x="0" y="0"/>
              <a:ext cx="6046977" cy="2364379"/>
            </a:xfrm>
            <a:custGeom>
              <a:avLst/>
              <a:gdLst/>
              <a:ahLst/>
              <a:cxnLst/>
              <a:rect l="l" t="t" r="r" b="b"/>
              <a:pathLst>
                <a:path w="6046977" h="2364379">
                  <a:moveTo>
                    <a:pt x="0" y="0"/>
                  </a:moveTo>
                  <a:lnTo>
                    <a:pt x="6046977" y="0"/>
                  </a:lnTo>
                  <a:lnTo>
                    <a:pt x="6046977" y="2364379"/>
                  </a:lnTo>
                  <a:lnTo>
                    <a:pt x="0" y="2364379"/>
                  </a:lnTo>
                  <a:close/>
                </a:path>
              </a:pathLst>
            </a:custGeom>
            <a:solidFill>
              <a:srgbClr val="FFFFFF"/>
            </a:solidFill>
          </p:spPr>
          <p:txBody>
            <a:bodyPr/>
            <a:lstStyle/>
            <a:p>
              <a:endParaRPr lang="en-US"/>
            </a:p>
          </p:txBody>
        </p:sp>
      </p:grpSp>
      <p:sp>
        <p:nvSpPr>
          <p:cNvPr id="6" name="Freeform 6"/>
          <p:cNvSpPr/>
          <p:nvPr/>
        </p:nvSpPr>
        <p:spPr>
          <a:xfrm>
            <a:off x="14210967" y="106555"/>
            <a:ext cx="4169045" cy="1441745"/>
          </a:xfrm>
          <a:custGeom>
            <a:avLst/>
            <a:gdLst/>
            <a:ahLst/>
            <a:cxnLst/>
            <a:rect l="l" t="t" r="r" b="b"/>
            <a:pathLst>
              <a:path w="4627245" h="1600200">
                <a:moveTo>
                  <a:pt x="0" y="0"/>
                </a:moveTo>
                <a:lnTo>
                  <a:pt x="4627245" y="0"/>
                </a:lnTo>
                <a:lnTo>
                  <a:pt x="4627245" y="1600200"/>
                </a:lnTo>
                <a:lnTo>
                  <a:pt x="0" y="1600200"/>
                </a:lnTo>
                <a:lnTo>
                  <a:pt x="0" y="0"/>
                </a:lnTo>
                <a:close/>
              </a:path>
            </a:pathLst>
          </a:custGeom>
          <a:blipFill>
            <a:blip r:embed="rId3"/>
            <a:stretch>
              <a:fillRect/>
            </a:stretch>
          </a:blipFill>
        </p:spPr>
        <p:txBody>
          <a:bodyPr/>
          <a:lstStyle/>
          <a:p>
            <a:endParaRPr lang="en-US"/>
          </a:p>
        </p:txBody>
      </p:sp>
      <p:sp>
        <p:nvSpPr>
          <p:cNvPr id="7" name="Freeform 7"/>
          <p:cNvSpPr/>
          <p:nvPr/>
        </p:nvSpPr>
        <p:spPr>
          <a:xfrm rot="-5400000" flipV="1">
            <a:off x="-2733592" y="178871"/>
            <a:ext cx="5467185" cy="4169044"/>
          </a:xfrm>
          <a:custGeom>
            <a:avLst/>
            <a:gdLst/>
            <a:ahLst/>
            <a:cxnLst/>
            <a:rect l="l" t="t" r="r" b="b"/>
            <a:pathLst>
              <a:path w="5467185" h="4169044">
                <a:moveTo>
                  <a:pt x="0" y="4169044"/>
                </a:moveTo>
                <a:lnTo>
                  <a:pt x="5467184" y="4169044"/>
                </a:lnTo>
                <a:lnTo>
                  <a:pt x="5467184" y="0"/>
                </a:lnTo>
                <a:lnTo>
                  <a:pt x="0" y="0"/>
                </a:lnTo>
                <a:lnTo>
                  <a:pt x="0" y="4169044"/>
                </a:lnTo>
                <a:close/>
              </a:path>
            </a:pathLst>
          </a:custGeom>
          <a:blipFill>
            <a:blip r:embed="rId4">
              <a:extLst>
                <a:ext uri="{96DAC541-7B7A-43D3-8B79-37D633B846F1}">
                  <asvg:svgBlip xmlns:asvg="http://schemas.microsoft.com/office/drawing/2016/SVG/main" r:embed="rId5"/>
                </a:ext>
              </a:extLst>
            </a:blip>
            <a:stretch>
              <a:fillRect l="-179892" t="-109780" b="-96"/>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1822926" y="1146865"/>
            <a:ext cx="11598751" cy="2047027"/>
          </a:xfrm>
          <a:prstGeom prst="rect">
            <a:avLst/>
          </a:prstGeom>
        </p:spPr>
        <p:txBody>
          <a:bodyPr lIns="0" tIns="0" rIns="0" bIns="0" rtlCol="0" anchor="t">
            <a:spAutoFit/>
          </a:bodyPr>
          <a:lstStyle/>
          <a:p>
            <a:pPr algn="l">
              <a:lnSpc>
                <a:spcPts val="8391"/>
              </a:lnSpc>
            </a:pPr>
            <a:r>
              <a:rPr lang="en-US" sz="5300" dirty="0">
                <a:solidFill>
                  <a:srgbClr val="FFFFFF"/>
                </a:solidFill>
                <a:latin typeface="Montserrat" panose="00000500000000000000" pitchFamily="2" charset="0"/>
              </a:rPr>
              <a:t>Emergency Management Alliance of Central Virginia</a:t>
            </a:r>
          </a:p>
        </p:txBody>
      </p:sp>
      <p:sp>
        <p:nvSpPr>
          <p:cNvPr id="3" name="TextBox 3"/>
          <p:cNvSpPr txBox="1"/>
          <p:nvPr/>
        </p:nvSpPr>
        <p:spPr>
          <a:xfrm>
            <a:off x="1028700" y="3829845"/>
            <a:ext cx="16230600" cy="6155531"/>
          </a:xfrm>
          <a:prstGeom prst="rect">
            <a:avLst/>
          </a:prstGeom>
        </p:spPr>
        <p:txBody>
          <a:bodyPr lIns="0" tIns="0" rIns="0" bIns="0" rtlCol="0" anchor="t">
            <a:spAutoFit/>
          </a:bodyPr>
          <a:lstStyle/>
          <a:p>
            <a:pPr marL="777242" lvl="1" indent="-388621" algn="l">
              <a:lnSpc>
                <a:spcPts val="4032"/>
              </a:lnSpc>
              <a:buFont typeface="Arial"/>
              <a:buChar char="•"/>
            </a:pPr>
            <a:r>
              <a:rPr lang="en-US" sz="3600" dirty="0">
                <a:solidFill>
                  <a:srgbClr val="FFFFFF"/>
                </a:solidFill>
                <a:latin typeface="Montserrat" panose="00000500000000000000" pitchFamily="2" charset="0"/>
              </a:rPr>
              <a:t>Memorandum of Understanding between PlanRVA and the Emergency Management Alliance providing for: </a:t>
            </a:r>
          </a:p>
          <a:p>
            <a:pPr marL="1554483" lvl="2" indent="-518161" algn="l">
              <a:lnSpc>
                <a:spcPts val="4032"/>
              </a:lnSpc>
              <a:buFont typeface="Arial"/>
              <a:buChar char="⚬"/>
            </a:pPr>
            <a:r>
              <a:rPr lang="en-US" sz="3600" dirty="0">
                <a:solidFill>
                  <a:srgbClr val="FFFFFF"/>
                </a:solidFill>
                <a:latin typeface="Montserrat" panose="00000500000000000000" pitchFamily="2" charset="0"/>
              </a:rPr>
              <a:t>Regional Emergency Management Staffing</a:t>
            </a:r>
          </a:p>
          <a:p>
            <a:pPr marL="1554483" lvl="2" indent="-518161" algn="l">
              <a:lnSpc>
                <a:spcPts val="4032"/>
              </a:lnSpc>
              <a:buFont typeface="Arial"/>
              <a:buChar char="⚬"/>
            </a:pPr>
            <a:r>
              <a:rPr lang="en-US" sz="3600" dirty="0">
                <a:solidFill>
                  <a:srgbClr val="FFFFFF"/>
                </a:solidFill>
                <a:latin typeface="Montserrat" panose="00000500000000000000" pitchFamily="2" charset="0"/>
              </a:rPr>
              <a:t>Grant Writing and Administration</a:t>
            </a:r>
          </a:p>
          <a:p>
            <a:pPr marL="1554483" lvl="2" indent="-518161" algn="l">
              <a:lnSpc>
                <a:spcPts val="4032"/>
              </a:lnSpc>
              <a:buFont typeface="Arial"/>
              <a:buChar char="⚬"/>
            </a:pPr>
            <a:r>
              <a:rPr lang="en-US" sz="3600" dirty="0">
                <a:solidFill>
                  <a:srgbClr val="FFFFFF"/>
                </a:solidFill>
                <a:latin typeface="Montserrat" panose="00000500000000000000" pitchFamily="2" charset="0"/>
              </a:rPr>
              <a:t>Coalition Support, Logistics, and Administration</a:t>
            </a:r>
          </a:p>
          <a:p>
            <a:pPr algn="l">
              <a:lnSpc>
                <a:spcPts val="4032"/>
              </a:lnSpc>
            </a:pPr>
            <a:endParaRPr lang="en-US" sz="3600" dirty="0">
              <a:solidFill>
                <a:srgbClr val="FFFFFF"/>
              </a:solidFill>
              <a:latin typeface="Montserrat" panose="00000500000000000000" pitchFamily="2" charset="0"/>
            </a:endParaRPr>
          </a:p>
          <a:p>
            <a:pPr marL="777242" lvl="1" indent="-388621" algn="l">
              <a:lnSpc>
                <a:spcPts val="4032"/>
              </a:lnSpc>
              <a:buFont typeface="Arial"/>
              <a:buChar char="•"/>
            </a:pPr>
            <a:r>
              <a:rPr lang="en-US" sz="3600" dirty="0">
                <a:solidFill>
                  <a:srgbClr val="FFFFFF"/>
                </a:solidFill>
                <a:latin typeface="Montserrat" panose="00000500000000000000" pitchFamily="2" charset="0"/>
              </a:rPr>
              <a:t>Assures efficiency in regional coordination and resource sharing for Emergency Management</a:t>
            </a:r>
          </a:p>
          <a:p>
            <a:pPr algn="l">
              <a:lnSpc>
                <a:spcPts val="4032"/>
              </a:lnSpc>
            </a:pPr>
            <a:endParaRPr lang="en-US" sz="3600" dirty="0">
              <a:solidFill>
                <a:srgbClr val="FFFFFF"/>
              </a:solidFill>
              <a:latin typeface="Montserrat" panose="00000500000000000000" pitchFamily="2" charset="0"/>
            </a:endParaRPr>
          </a:p>
          <a:p>
            <a:pPr marL="777242" lvl="1" indent="-388621" algn="l">
              <a:lnSpc>
                <a:spcPts val="4032"/>
              </a:lnSpc>
              <a:buFont typeface="Arial"/>
              <a:buChar char="•"/>
            </a:pPr>
            <a:r>
              <a:rPr lang="en-US" sz="3600" dirty="0">
                <a:solidFill>
                  <a:srgbClr val="FFFFFF"/>
                </a:solidFill>
                <a:latin typeface="Montserrat" panose="00000500000000000000" pitchFamily="2" charset="0"/>
              </a:rPr>
              <a:t>Maintains network in the event Urban Area Security Initiative (UASI) designation is reinstated</a:t>
            </a:r>
          </a:p>
          <a:p>
            <a:pPr marL="745238" lvl="2" indent="-248413" algn="l">
              <a:lnSpc>
                <a:spcPts val="4032"/>
              </a:lnSpc>
            </a:pPr>
            <a:endParaRPr lang="en-US" sz="3600" dirty="0">
              <a:solidFill>
                <a:srgbClr val="FFFFFF"/>
              </a:solidFill>
              <a:latin typeface="Montserrat"/>
            </a:endParaRPr>
          </a:p>
        </p:txBody>
      </p:sp>
      <p:sp>
        <p:nvSpPr>
          <p:cNvPr id="4" name="Freeform 4"/>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2">
              <a:extLst>
                <a:ext uri="{96DAC541-7B7A-43D3-8B79-37D633B846F1}">
                  <asvg:svgBlip xmlns:asvg="http://schemas.microsoft.com/office/drawing/2016/SVG/main" r:embed="rId3"/>
                </a:ext>
              </a:extLst>
            </a:blip>
            <a:stretch>
              <a:fillRect l="-179892" t="-109780" b="-96"/>
            </a:stretch>
          </a:blipFill>
        </p:spPr>
        <p:txBody>
          <a:bodyPr/>
          <a:lstStyle/>
          <a:p>
            <a:endParaRPr lang="en-US"/>
          </a:p>
        </p:txBody>
      </p:sp>
      <p:grpSp>
        <p:nvGrpSpPr>
          <p:cNvPr id="8" name="Group 4">
            <a:extLst>
              <a:ext uri="{FF2B5EF4-FFF2-40B4-BE49-F238E27FC236}">
                <a16:creationId xmlns:a16="http://schemas.microsoft.com/office/drawing/2014/main" id="{7FBB5605-65A8-2B47-1189-7ECAA9D01B7E}"/>
              </a:ext>
            </a:extLst>
          </p:cNvPr>
          <p:cNvGrpSpPr/>
          <p:nvPr/>
        </p:nvGrpSpPr>
        <p:grpSpPr>
          <a:xfrm>
            <a:off x="14201855" y="-18806"/>
            <a:ext cx="4086145" cy="1597689"/>
            <a:chOff x="0" y="0"/>
            <a:chExt cx="6046978" cy="2364379"/>
          </a:xfrm>
        </p:grpSpPr>
        <p:sp>
          <p:nvSpPr>
            <p:cNvPr id="9" name="Freeform 5">
              <a:extLst>
                <a:ext uri="{FF2B5EF4-FFF2-40B4-BE49-F238E27FC236}">
                  <a16:creationId xmlns:a16="http://schemas.microsoft.com/office/drawing/2014/main" id="{31B80A79-4574-F48E-3C2F-847352C7D59F}"/>
                </a:ext>
              </a:extLst>
            </p:cNvPr>
            <p:cNvSpPr/>
            <p:nvPr/>
          </p:nvSpPr>
          <p:spPr>
            <a:xfrm>
              <a:off x="0" y="0"/>
              <a:ext cx="6046977" cy="2364379"/>
            </a:xfrm>
            <a:custGeom>
              <a:avLst/>
              <a:gdLst/>
              <a:ahLst/>
              <a:cxnLst/>
              <a:rect l="l" t="t" r="r" b="b"/>
              <a:pathLst>
                <a:path w="6046977" h="2364379">
                  <a:moveTo>
                    <a:pt x="0" y="0"/>
                  </a:moveTo>
                  <a:lnTo>
                    <a:pt x="6046977" y="0"/>
                  </a:lnTo>
                  <a:lnTo>
                    <a:pt x="6046977" y="2364379"/>
                  </a:lnTo>
                  <a:lnTo>
                    <a:pt x="0" y="2364379"/>
                  </a:lnTo>
                  <a:close/>
                </a:path>
              </a:pathLst>
            </a:custGeom>
            <a:solidFill>
              <a:srgbClr val="FFFFFF"/>
            </a:solidFill>
          </p:spPr>
          <p:txBody>
            <a:bodyPr/>
            <a:lstStyle/>
            <a:p>
              <a:endParaRPr lang="en-US"/>
            </a:p>
          </p:txBody>
        </p:sp>
      </p:grpSp>
      <p:sp>
        <p:nvSpPr>
          <p:cNvPr id="10" name="Freeform 6">
            <a:extLst>
              <a:ext uri="{FF2B5EF4-FFF2-40B4-BE49-F238E27FC236}">
                <a16:creationId xmlns:a16="http://schemas.microsoft.com/office/drawing/2014/main" id="{70CA4F63-7769-A056-30CD-81D37DDB5E0F}"/>
              </a:ext>
            </a:extLst>
          </p:cNvPr>
          <p:cNvSpPr/>
          <p:nvPr/>
        </p:nvSpPr>
        <p:spPr>
          <a:xfrm>
            <a:off x="14210967" y="106555"/>
            <a:ext cx="4169045" cy="1441745"/>
          </a:xfrm>
          <a:custGeom>
            <a:avLst/>
            <a:gdLst/>
            <a:ahLst/>
            <a:cxnLst/>
            <a:rect l="l" t="t" r="r" b="b"/>
            <a:pathLst>
              <a:path w="4627245" h="1600200">
                <a:moveTo>
                  <a:pt x="0" y="0"/>
                </a:moveTo>
                <a:lnTo>
                  <a:pt x="4627245" y="0"/>
                </a:lnTo>
                <a:lnTo>
                  <a:pt x="4627245" y="1600200"/>
                </a:lnTo>
                <a:lnTo>
                  <a:pt x="0" y="1600200"/>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2448197" y="1424554"/>
            <a:ext cx="21169089" cy="1141476"/>
          </a:xfrm>
          <a:prstGeom prst="rect">
            <a:avLst/>
          </a:prstGeom>
        </p:spPr>
        <p:txBody>
          <a:bodyPr lIns="0" tIns="0" rIns="0" bIns="0" rtlCol="0" anchor="t">
            <a:spAutoFit/>
          </a:bodyPr>
          <a:lstStyle/>
          <a:p>
            <a:pPr algn="ctr">
              <a:lnSpc>
                <a:spcPts val="9687"/>
              </a:lnSpc>
            </a:pPr>
            <a:r>
              <a:rPr lang="en-US" sz="6000" dirty="0">
                <a:solidFill>
                  <a:srgbClr val="FFFFFF"/>
                </a:solidFill>
                <a:latin typeface="Montserrat" panose="00000500000000000000" pitchFamily="2" charset="0"/>
              </a:rPr>
              <a:t>What is FOLAR?</a:t>
            </a:r>
          </a:p>
        </p:txBody>
      </p:sp>
      <p:sp>
        <p:nvSpPr>
          <p:cNvPr id="3" name="TextBox 3"/>
          <p:cNvSpPr txBox="1"/>
          <p:nvPr/>
        </p:nvSpPr>
        <p:spPr>
          <a:xfrm>
            <a:off x="990600" y="3225295"/>
            <a:ext cx="15911288" cy="6362146"/>
          </a:xfrm>
          <a:prstGeom prst="rect">
            <a:avLst/>
          </a:prstGeom>
        </p:spPr>
        <p:txBody>
          <a:bodyPr lIns="0" tIns="0" rIns="0" bIns="0" rtlCol="0" anchor="t">
            <a:spAutoFit/>
          </a:bodyPr>
          <a:lstStyle/>
          <a:p>
            <a:pPr algn="l">
              <a:lnSpc>
                <a:spcPts val="4480"/>
              </a:lnSpc>
            </a:pPr>
            <a:r>
              <a:rPr lang="en-US" sz="3200" dirty="0">
                <a:solidFill>
                  <a:srgbClr val="FFFFFF"/>
                </a:solidFill>
                <a:latin typeface="Montserrat" panose="00000500000000000000" pitchFamily="2" charset="0"/>
              </a:rPr>
              <a:t>The central mission of FOLAR is to conserve and protect the Appomattox River for all to enjoy.</a:t>
            </a:r>
          </a:p>
          <a:p>
            <a:pPr algn="l">
              <a:lnSpc>
                <a:spcPts val="4480"/>
              </a:lnSpc>
            </a:pPr>
            <a:endParaRPr lang="en-US" sz="3200" dirty="0">
              <a:solidFill>
                <a:srgbClr val="FFFFFF"/>
              </a:solidFill>
              <a:latin typeface="Montserrat" panose="00000500000000000000" pitchFamily="2" charset="0"/>
            </a:endParaRPr>
          </a:p>
          <a:p>
            <a:pPr algn="l">
              <a:lnSpc>
                <a:spcPts val="4480"/>
              </a:lnSpc>
            </a:pPr>
            <a:r>
              <a:rPr lang="en-US" sz="3200" dirty="0">
                <a:solidFill>
                  <a:srgbClr val="FFFFFF"/>
                </a:solidFill>
                <a:latin typeface="Montserrat" panose="00000500000000000000" pitchFamily="2" charset="0"/>
              </a:rPr>
              <a:t>The Appomattox River is rich in natural, cultural and historic resources and FOLAR aims to be a good steward of these lands with its partners including localities, businesses and members of the public. </a:t>
            </a:r>
          </a:p>
          <a:p>
            <a:pPr algn="l">
              <a:lnSpc>
                <a:spcPts val="4480"/>
              </a:lnSpc>
            </a:pPr>
            <a:endParaRPr lang="en-US" sz="3200" dirty="0">
              <a:solidFill>
                <a:srgbClr val="FFFFFF"/>
              </a:solidFill>
              <a:latin typeface="Montserrat" panose="00000500000000000000" pitchFamily="2" charset="0"/>
            </a:endParaRPr>
          </a:p>
          <a:p>
            <a:pPr algn="l">
              <a:lnSpc>
                <a:spcPts val="4480"/>
              </a:lnSpc>
            </a:pPr>
            <a:r>
              <a:rPr lang="en-US" sz="3200" dirty="0">
                <a:solidFill>
                  <a:srgbClr val="FFFFFF"/>
                </a:solidFill>
                <a:latin typeface="Montserrat" panose="00000500000000000000" pitchFamily="2" charset="0"/>
              </a:rPr>
              <a:t>FOLAR Areas:  Land conservation, plants &amp; wildlife, riparian buffers &amp; water quality, climate change adaptation, River Champions program, active living and other initiatives.  </a:t>
            </a:r>
          </a:p>
          <a:p>
            <a:pPr algn="l">
              <a:lnSpc>
                <a:spcPts val="4480"/>
              </a:lnSpc>
            </a:pPr>
            <a:endParaRPr lang="en-US" sz="3200" dirty="0">
              <a:solidFill>
                <a:srgbClr val="FFFFFF"/>
              </a:solidFill>
              <a:latin typeface="Montserrat"/>
            </a:endParaRPr>
          </a:p>
        </p:txBody>
      </p:sp>
      <p:sp>
        <p:nvSpPr>
          <p:cNvPr id="4" name="Freeform 4"/>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2">
              <a:extLst>
                <a:ext uri="{96DAC541-7B7A-43D3-8B79-37D633B846F1}">
                  <asvg:svgBlip xmlns:asvg="http://schemas.microsoft.com/office/drawing/2016/SVG/main" r:embed="rId3"/>
                </a:ext>
              </a:extLst>
            </a:blip>
            <a:stretch>
              <a:fillRect l="-179892" t="-109780" b="-96"/>
            </a:stretch>
          </a:blipFill>
        </p:spPr>
        <p:txBody>
          <a:bodyPr/>
          <a:lstStyle/>
          <a:p>
            <a:endParaRPr lang="en-US"/>
          </a:p>
        </p:txBody>
      </p:sp>
      <p:sp>
        <p:nvSpPr>
          <p:cNvPr id="5" name="Freeform 5"/>
          <p:cNvSpPr/>
          <p:nvPr/>
        </p:nvSpPr>
        <p:spPr>
          <a:xfrm>
            <a:off x="14261631" y="274100"/>
            <a:ext cx="3755182" cy="2774140"/>
          </a:xfrm>
          <a:custGeom>
            <a:avLst/>
            <a:gdLst/>
            <a:ahLst/>
            <a:cxnLst/>
            <a:rect l="l" t="t" r="r" b="b"/>
            <a:pathLst>
              <a:path w="3755182" h="2774140">
                <a:moveTo>
                  <a:pt x="0" y="0"/>
                </a:moveTo>
                <a:lnTo>
                  <a:pt x="3755182" y="0"/>
                </a:lnTo>
                <a:lnTo>
                  <a:pt x="3755182" y="2774140"/>
                </a:lnTo>
                <a:lnTo>
                  <a:pt x="0" y="2774140"/>
                </a:lnTo>
                <a:lnTo>
                  <a:pt x="0" y="0"/>
                </a:lnTo>
                <a:close/>
              </a:path>
            </a:pathLst>
          </a:custGeom>
          <a:blipFill>
            <a:blip r:embed="rId4"/>
            <a:stretch>
              <a:fillRect b="-38"/>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Freeform 2"/>
          <p:cNvSpPr/>
          <p:nvPr/>
        </p:nvSpPr>
        <p:spPr>
          <a:xfrm>
            <a:off x="8464109" y="1547722"/>
            <a:ext cx="9202037" cy="6712644"/>
          </a:xfrm>
          <a:custGeom>
            <a:avLst/>
            <a:gdLst/>
            <a:ahLst/>
            <a:cxnLst/>
            <a:rect l="l" t="t" r="r" b="b"/>
            <a:pathLst>
              <a:path w="9202037" h="6712644">
                <a:moveTo>
                  <a:pt x="0" y="0"/>
                </a:moveTo>
                <a:lnTo>
                  <a:pt x="9202037" y="0"/>
                </a:lnTo>
                <a:lnTo>
                  <a:pt x="9202037" y="6712644"/>
                </a:lnTo>
                <a:lnTo>
                  <a:pt x="0" y="6712644"/>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028700" y="2617005"/>
            <a:ext cx="7557262" cy="1127989"/>
          </a:xfrm>
          <a:prstGeom prst="rect">
            <a:avLst/>
          </a:prstGeom>
        </p:spPr>
        <p:txBody>
          <a:bodyPr lIns="0" tIns="0" rIns="0" bIns="0" rtlCol="0" anchor="t">
            <a:spAutoFit/>
          </a:bodyPr>
          <a:lstStyle/>
          <a:p>
            <a:pPr>
              <a:lnSpc>
                <a:spcPts val="9687"/>
              </a:lnSpc>
            </a:pPr>
            <a:r>
              <a:rPr lang="en-US" sz="5599" dirty="0">
                <a:solidFill>
                  <a:srgbClr val="FFFFFF"/>
                </a:solidFill>
                <a:latin typeface="Montserrat" panose="00000500000000000000" pitchFamily="2" charset="0"/>
              </a:rPr>
              <a:t>Who We Are</a:t>
            </a:r>
          </a:p>
        </p:txBody>
      </p:sp>
      <p:sp>
        <p:nvSpPr>
          <p:cNvPr id="4" name="TextBox 4"/>
          <p:cNvSpPr txBox="1"/>
          <p:nvPr/>
        </p:nvSpPr>
        <p:spPr>
          <a:xfrm>
            <a:off x="1028700" y="4018061"/>
            <a:ext cx="7435409" cy="3166110"/>
          </a:xfrm>
          <a:prstGeom prst="rect">
            <a:avLst/>
          </a:prstGeom>
        </p:spPr>
        <p:txBody>
          <a:bodyPr lIns="0" tIns="0" rIns="0" bIns="0" rtlCol="0" anchor="t">
            <a:spAutoFit/>
          </a:bodyPr>
          <a:lstStyle/>
          <a:p>
            <a:pPr algn="l">
              <a:lnSpc>
                <a:spcPts val="5040"/>
              </a:lnSpc>
            </a:pPr>
            <a:r>
              <a:rPr lang="en-US" sz="3600" dirty="0">
                <a:solidFill>
                  <a:srgbClr val="FFFFFF"/>
                </a:solidFill>
                <a:latin typeface="Montserrat" panose="00000500000000000000" pitchFamily="2" charset="0"/>
              </a:rPr>
              <a:t>Established in 1969, PlanRVA has been the home of cooperation among the nine jurisdictions of Central Virginia for more than 50 years. ​</a:t>
            </a:r>
          </a:p>
        </p:txBody>
      </p:sp>
      <p:sp>
        <p:nvSpPr>
          <p:cNvPr id="5" name="TextBox 5"/>
          <p:cNvSpPr txBox="1"/>
          <p:nvPr/>
        </p:nvSpPr>
        <p:spPr>
          <a:xfrm>
            <a:off x="2151289" y="8939060"/>
            <a:ext cx="13985422" cy="553293"/>
          </a:xfrm>
          <a:prstGeom prst="rect">
            <a:avLst/>
          </a:prstGeom>
        </p:spPr>
        <p:txBody>
          <a:bodyPr lIns="0" tIns="0" rIns="0" bIns="0" rtlCol="0" anchor="t">
            <a:spAutoFit/>
          </a:bodyPr>
          <a:lstStyle/>
          <a:p>
            <a:pPr algn="ctr">
              <a:lnSpc>
                <a:spcPts val="4707"/>
              </a:lnSpc>
            </a:pPr>
            <a:r>
              <a:rPr lang="en-US" sz="3361" dirty="0">
                <a:solidFill>
                  <a:srgbClr val="FFFFFF"/>
                </a:solidFill>
                <a:latin typeface="Montserrat" panose="00000500000000000000" pitchFamily="2" charset="0"/>
              </a:rPr>
              <a:t>PlanRVA is where the region comes together to look ahead.</a:t>
            </a:r>
          </a:p>
        </p:txBody>
      </p:sp>
      <p:sp>
        <p:nvSpPr>
          <p:cNvPr id="6" name="Freeform 6"/>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4">
              <a:extLst>
                <a:ext uri="{96DAC541-7B7A-43D3-8B79-37D633B846F1}">
                  <asvg:svgBlip xmlns:asvg="http://schemas.microsoft.com/office/drawing/2016/SVG/main" r:embed="rId5"/>
                </a:ext>
              </a:extLst>
            </a:blip>
            <a:stretch>
              <a:fillRect l="-179892" t="-109780" b="-96"/>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1544937" y="1577693"/>
            <a:ext cx="21169089" cy="2102249"/>
          </a:xfrm>
          <a:prstGeom prst="rect">
            <a:avLst/>
          </a:prstGeom>
        </p:spPr>
        <p:txBody>
          <a:bodyPr lIns="0" tIns="0" rIns="0" bIns="0" rtlCol="0" anchor="t">
            <a:spAutoFit/>
          </a:bodyPr>
          <a:lstStyle/>
          <a:p>
            <a:pPr>
              <a:lnSpc>
                <a:spcPts val="8556"/>
              </a:lnSpc>
            </a:pPr>
            <a:r>
              <a:rPr lang="en-US" sz="5300" dirty="0">
                <a:solidFill>
                  <a:srgbClr val="FFFFFF"/>
                </a:solidFill>
                <a:latin typeface="Montserrat" panose="00000500000000000000" pitchFamily="2" charset="0"/>
              </a:rPr>
              <a:t>Friends of the Lower </a:t>
            </a:r>
          </a:p>
          <a:p>
            <a:pPr>
              <a:lnSpc>
                <a:spcPts val="8556"/>
              </a:lnSpc>
            </a:pPr>
            <a:r>
              <a:rPr lang="en-US" sz="5300" dirty="0">
                <a:solidFill>
                  <a:srgbClr val="FFFFFF"/>
                </a:solidFill>
                <a:latin typeface="Montserrat" panose="00000500000000000000" pitchFamily="2" charset="0"/>
              </a:rPr>
              <a:t>Appomattox River (FOLAR)</a:t>
            </a:r>
          </a:p>
        </p:txBody>
      </p:sp>
      <p:sp>
        <p:nvSpPr>
          <p:cNvPr id="3" name="TextBox 3"/>
          <p:cNvSpPr txBox="1"/>
          <p:nvPr/>
        </p:nvSpPr>
        <p:spPr>
          <a:xfrm>
            <a:off x="1028700" y="4282839"/>
            <a:ext cx="17025937" cy="5514330"/>
          </a:xfrm>
          <a:prstGeom prst="rect">
            <a:avLst/>
          </a:prstGeom>
        </p:spPr>
        <p:txBody>
          <a:bodyPr lIns="0" tIns="0" rIns="0" bIns="0" rtlCol="0" anchor="t">
            <a:spAutoFit/>
          </a:bodyPr>
          <a:lstStyle/>
          <a:p>
            <a:pPr marL="777243" lvl="1" indent="-388622" algn="l">
              <a:lnSpc>
                <a:spcPts val="4284"/>
              </a:lnSpc>
              <a:buFont typeface="Arial"/>
              <a:buChar char="•"/>
            </a:pPr>
            <a:r>
              <a:rPr lang="en-US" sz="3600" dirty="0">
                <a:solidFill>
                  <a:srgbClr val="FFFFFF"/>
                </a:solidFill>
                <a:latin typeface="Montserrat" panose="00000500000000000000" pitchFamily="2" charset="0"/>
              </a:rPr>
              <a:t>Memorandum of Understanding in effect with annual renewal providing for:</a:t>
            </a:r>
          </a:p>
          <a:p>
            <a:pPr marL="1554486" lvl="2" indent="-518162" algn="l">
              <a:lnSpc>
                <a:spcPts val="4284"/>
              </a:lnSpc>
              <a:buFont typeface="Arial"/>
              <a:buChar char="⚬"/>
            </a:pPr>
            <a:r>
              <a:rPr lang="en-US" sz="3600" dirty="0">
                <a:solidFill>
                  <a:srgbClr val="FFFFFF"/>
                </a:solidFill>
                <a:latin typeface="Montserrat" panose="00000500000000000000" pitchFamily="2" charset="0"/>
              </a:rPr>
              <a:t>Back office and administrative support, including personnel assignment - Regional Trails Program Director</a:t>
            </a:r>
          </a:p>
          <a:p>
            <a:pPr algn="l">
              <a:lnSpc>
                <a:spcPts val="4284"/>
              </a:lnSpc>
            </a:pPr>
            <a:endParaRPr lang="en-US" sz="3600" dirty="0">
              <a:solidFill>
                <a:srgbClr val="FFFFFF"/>
              </a:solidFill>
              <a:latin typeface="Montserrat" panose="00000500000000000000" pitchFamily="2" charset="0"/>
            </a:endParaRPr>
          </a:p>
          <a:p>
            <a:pPr marL="777243" lvl="1" indent="-388622" algn="l">
              <a:lnSpc>
                <a:spcPts val="4284"/>
              </a:lnSpc>
              <a:buFont typeface="Arial"/>
              <a:buChar char="•"/>
            </a:pPr>
            <a:r>
              <a:rPr lang="en-US" sz="3600" dirty="0">
                <a:solidFill>
                  <a:srgbClr val="FFFFFF"/>
                </a:solidFill>
                <a:latin typeface="Montserrat" panose="00000500000000000000" pitchFamily="2" charset="0"/>
              </a:rPr>
              <a:t>Support transportation and natural resources coordination in Chesterfield County and with Crater PDC</a:t>
            </a:r>
          </a:p>
          <a:p>
            <a:pPr algn="l">
              <a:lnSpc>
                <a:spcPts val="4284"/>
              </a:lnSpc>
            </a:pPr>
            <a:endParaRPr lang="en-US" sz="3600" dirty="0">
              <a:solidFill>
                <a:srgbClr val="FFFFFF"/>
              </a:solidFill>
              <a:latin typeface="Montserrat" panose="00000500000000000000" pitchFamily="2" charset="0"/>
            </a:endParaRPr>
          </a:p>
          <a:p>
            <a:pPr marL="777243" lvl="1" indent="-388622" algn="l">
              <a:lnSpc>
                <a:spcPts val="4284"/>
              </a:lnSpc>
              <a:buFont typeface="Arial"/>
              <a:buChar char="•"/>
            </a:pPr>
            <a:r>
              <a:rPr lang="en-US" sz="3600" dirty="0">
                <a:solidFill>
                  <a:srgbClr val="FFFFFF"/>
                </a:solidFill>
                <a:latin typeface="Montserrat" panose="00000500000000000000" pitchFamily="2" charset="0"/>
              </a:rPr>
              <a:t>Value-add in staffing leverage for critical expertise</a:t>
            </a:r>
          </a:p>
          <a:p>
            <a:pPr marL="716976" lvl="2" indent="-238992" algn="l">
              <a:lnSpc>
                <a:spcPts val="4284"/>
              </a:lnSpc>
            </a:pPr>
            <a:endParaRPr lang="en-US" sz="3600" dirty="0">
              <a:solidFill>
                <a:srgbClr val="FFFFFF"/>
              </a:solidFill>
              <a:latin typeface="Montserrat"/>
            </a:endParaRPr>
          </a:p>
        </p:txBody>
      </p:sp>
      <p:sp>
        <p:nvSpPr>
          <p:cNvPr id="4" name="Freeform 4"/>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2">
              <a:extLst>
                <a:ext uri="{96DAC541-7B7A-43D3-8B79-37D633B846F1}">
                  <asvg:svgBlip xmlns:asvg="http://schemas.microsoft.com/office/drawing/2016/SVG/main" r:embed="rId3"/>
                </a:ext>
              </a:extLst>
            </a:blip>
            <a:stretch>
              <a:fillRect l="-179892" t="-109780" b="-96"/>
            </a:stretch>
          </a:blipFill>
        </p:spPr>
        <p:txBody>
          <a:bodyPr/>
          <a:lstStyle/>
          <a:p>
            <a:endParaRPr lang="en-US"/>
          </a:p>
        </p:txBody>
      </p:sp>
      <p:sp>
        <p:nvSpPr>
          <p:cNvPr id="5" name="Freeform 5"/>
          <p:cNvSpPr/>
          <p:nvPr/>
        </p:nvSpPr>
        <p:spPr>
          <a:xfrm>
            <a:off x="14261631" y="274100"/>
            <a:ext cx="3755182" cy="2774140"/>
          </a:xfrm>
          <a:custGeom>
            <a:avLst/>
            <a:gdLst/>
            <a:ahLst/>
            <a:cxnLst/>
            <a:rect l="l" t="t" r="r" b="b"/>
            <a:pathLst>
              <a:path w="3755182" h="2774140">
                <a:moveTo>
                  <a:pt x="0" y="0"/>
                </a:moveTo>
                <a:lnTo>
                  <a:pt x="3755182" y="0"/>
                </a:lnTo>
                <a:lnTo>
                  <a:pt x="3755182" y="2774140"/>
                </a:lnTo>
                <a:lnTo>
                  <a:pt x="0" y="2774140"/>
                </a:lnTo>
                <a:lnTo>
                  <a:pt x="0" y="0"/>
                </a:lnTo>
                <a:close/>
              </a:path>
            </a:pathLst>
          </a:custGeom>
          <a:blipFill>
            <a:blip r:embed="rId4"/>
            <a:stretch>
              <a:fillRect b="-38"/>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1995711" y="2057799"/>
            <a:ext cx="16292289" cy="1161087"/>
          </a:xfrm>
          <a:prstGeom prst="rect">
            <a:avLst/>
          </a:prstGeom>
        </p:spPr>
        <p:txBody>
          <a:bodyPr lIns="0" tIns="0" rIns="0" bIns="0" rtlCol="0" anchor="t">
            <a:spAutoFit/>
          </a:bodyPr>
          <a:lstStyle/>
          <a:p>
            <a:pPr algn="l">
              <a:lnSpc>
                <a:spcPts val="9687"/>
              </a:lnSpc>
            </a:pPr>
            <a:r>
              <a:rPr lang="en-US" sz="7200" dirty="0">
                <a:solidFill>
                  <a:srgbClr val="FFFFFF"/>
                </a:solidFill>
                <a:latin typeface="Montserrat" panose="00000500000000000000" pitchFamily="2" charset="0"/>
              </a:rPr>
              <a:t>Commission Structure</a:t>
            </a:r>
          </a:p>
        </p:txBody>
      </p:sp>
      <p:sp>
        <p:nvSpPr>
          <p:cNvPr id="3" name="TextBox 3"/>
          <p:cNvSpPr txBox="1"/>
          <p:nvPr/>
        </p:nvSpPr>
        <p:spPr>
          <a:xfrm>
            <a:off x="1602778" y="4311940"/>
            <a:ext cx="11474664" cy="4024948"/>
          </a:xfrm>
          <a:prstGeom prst="rect">
            <a:avLst/>
          </a:prstGeom>
        </p:spPr>
        <p:txBody>
          <a:bodyPr lIns="0" tIns="0" rIns="0" bIns="0" rtlCol="0" anchor="t">
            <a:spAutoFit/>
          </a:bodyPr>
          <a:lstStyle/>
          <a:p>
            <a:pPr marL="867720" lvl="2" indent="-289240" algn="l">
              <a:lnSpc>
                <a:spcPts val="3899"/>
              </a:lnSpc>
              <a:buFont typeface="Arial"/>
              <a:buChar char="⚬"/>
            </a:pPr>
            <a:r>
              <a:rPr lang="en-US" sz="4700" dirty="0">
                <a:solidFill>
                  <a:srgbClr val="FFFFFF"/>
                </a:solidFill>
                <a:latin typeface="Montserrat" panose="00000500000000000000" pitchFamily="2" charset="0"/>
              </a:rPr>
              <a:t>Voting, Membership &amp; Officer Rotation</a:t>
            </a:r>
          </a:p>
          <a:p>
            <a:pPr marL="867720" lvl="2" indent="-289240" algn="l">
              <a:lnSpc>
                <a:spcPts val="3899"/>
              </a:lnSpc>
            </a:pPr>
            <a:endParaRPr lang="en-US" sz="4700" dirty="0">
              <a:solidFill>
                <a:srgbClr val="FFFFFF"/>
              </a:solidFill>
              <a:latin typeface="Montserrat" panose="00000500000000000000" pitchFamily="2" charset="0"/>
            </a:endParaRPr>
          </a:p>
          <a:p>
            <a:pPr marL="867720" lvl="2" indent="-289240" algn="l">
              <a:lnSpc>
                <a:spcPts val="3899"/>
              </a:lnSpc>
              <a:buFont typeface="Arial"/>
              <a:buChar char="⚬"/>
            </a:pPr>
            <a:r>
              <a:rPr lang="en-US" sz="4700" dirty="0">
                <a:solidFill>
                  <a:srgbClr val="FFFFFF"/>
                </a:solidFill>
                <a:latin typeface="Montserrat" panose="00000500000000000000" pitchFamily="2" charset="0"/>
              </a:rPr>
              <a:t>Committees</a:t>
            </a:r>
          </a:p>
          <a:p>
            <a:pPr marL="867720" lvl="2" indent="-289240" algn="l">
              <a:lnSpc>
                <a:spcPts val="3899"/>
              </a:lnSpc>
            </a:pPr>
            <a:endParaRPr lang="en-US" sz="4700" dirty="0">
              <a:solidFill>
                <a:srgbClr val="FFFFFF"/>
              </a:solidFill>
              <a:latin typeface="Montserrat" panose="00000500000000000000" pitchFamily="2" charset="0"/>
            </a:endParaRPr>
          </a:p>
          <a:p>
            <a:pPr marL="867720" lvl="2" indent="-289240" algn="l">
              <a:lnSpc>
                <a:spcPts val="3899"/>
              </a:lnSpc>
              <a:buFont typeface="Arial"/>
              <a:buChar char="⚬"/>
            </a:pPr>
            <a:r>
              <a:rPr lang="en-US" sz="4700" dirty="0">
                <a:solidFill>
                  <a:srgbClr val="FFFFFF"/>
                </a:solidFill>
                <a:latin typeface="Montserrat" panose="00000500000000000000" pitchFamily="2" charset="0"/>
              </a:rPr>
              <a:t>Staff Organizational Structure</a:t>
            </a:r>
          </a:p>
          <a:p>
            <a:pPr marL="867720" lvl="2" indent="-289240" algn="l">
              <a:lnSpc>
                <a:spcPts val="3899"/>
              </a:lnSpc>
            </a:pPr>
            <a:endParaRPr lang="en-US" sz="4700" dirty="0">
              <a:solidFill>
                <a:srgbClr val="FFFFFF"/>
              </a:solidFill>
              <a:latin typeface="Montserrat" panose="00000500000000000000" pitchFamily="2" charset="0"/>
            </a:endParaRPr>
          </a:p>
          <a:p>
            <a:pPr marL="867720" lvl="2" indent="-289240" algn="l">
              <a:lnSpc>
                <a:spcPts val="3899"/>
              </a:lnSpc>
              <a:buFont typeface="Arial"/>
              <a:buChar char="⚬"/>
            </a:pPr>
            <a:r>
              <a:rPr lang="en-US" sz="4700" dirty="0">
                <a:solidFill>
                  <a:schemeClr val="bg1"/>
                </a:solidFill>
                <a:latin typeface="Montserrat" panose="00000500000000000000" pitchFamily="2" charset="0"/>
                <a:hlinkClick r:id="rId3">
                  <a:extLst>
                    <a:ext uri="{A12FA001-AC4F-418D-AE19-62706E023703}">
                      <ahyp:hlinkClr xmlns:ahyp="http://schemas.microsoft.com/office/drawing/2018/hyperlinkcolor" val="tx"/>
                    </a:ext>
                  </a:extLst>
                </a:hlinkClick>
              </a:rPr>
              <a:t>Meet the Team</a:t>
            </a:r>
            <a:r>
              <a:rPr lang="en-US" sz="4700" dirty="0">
                <a:solidFill>
                  <a:schemeClr val="bg1"/>
                </a:solidFill>
                <a:latin typeface="Montserrat" panose="00000500000000000000" pitchFamily="2" charset="0"/>
              </a:rPr>
              <a:t> </a:t>
            </a:r>
            <a:r>
              <a:rPr lang="en-US" sz="2000" dirty="0">
                <a:solidFill>
                  <a:schemeClr val="bg1"/>
                </a:solidFill>
                <a:latin typeface="Montserrat" panose="00000500000000000000" pitchFamily="2" charset="0"/>
              </a:rPr>
              <a:t>(linked)</a:t>
            </a:r>
          </a:p>
        </p:txBody>
      </p:sp>
      <p:sp>
        <p:nvSpPr>
          <p:cNvPr id="4" name="Freeform 4"/>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4">
              <a:extLst>
                <a:ext uri="{96DAC541-7B7A-43D3-8B79-37D633B846F1}">
                  <asvg:svgBlip xmlns:asvg="http://schemas.microsoft.com/office/drawing/2016/SVG/main" r:embed="rId5"/>
                </a:ext>
              </a:extLst>
            </a:blip>
            <a:stretch>
              <a:fillRect l="-179892" t="-109780" b="-96"/>
            </a:stretch>
          </a:blipFill>
        </p:spPr>
        <p:txBody>
          <a:bodyPr/>
          <a:lstStyle/>
          <a:p>
            <a:endParaRPr lang="en-US"/>
          </a:p>
        </p:txBody>
      </p:sp>
      <p:sp>
        <p:nvSpPr>
          <p:cNvPr id="5" name="Freeform 5"/>
          <p:cNvSpPr/>
          <p:nvPr/>
        </p:nvSpPr>
        <p:spPr>
          <a:xfrm>
            <a:off x="11179401" y="4869663"/>
            <a:ext cx="5909946" cy="4114800"/>
          </a:xfrm>
          <a:custGeom>
            <a:avLst/>
            <a:gdLst/>
            <a:ahLst/>
            <a:cxnLst/>
            <a:rect l="l" t="t" r="r" b="b"/>
            <a:pathLst>
              <a:path w="5909946" h="4114800">
                <a:moveTo>
                  <a:pt x="0" y="0"/>
                </a:moveTo>
                <a:lnTo>
                  <a:pt x="5909947" y="0"/>
                </a:lnTo>
                <a:lnTo>
                  <a:pt x="590994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997856" y="752475"/>
            <a:ext cx="16292289" cy="1127989"/>
          </a:xfrm>
          <a:prstGeom prst="rect">
            <a:avLst/>
          </a:prstGeom>
        </p:spPr>
        <p:txBody>
          <a:bodyPr lIns="0" tIns="0" rIns="0" bIns="0" rtlCol="0" anchor="t">
            <a:spAutoFit/>
          </a:bodyPr>
          <a:lstStyle/>
          <a:p>
            <a:pPr algn="ctr">
              <a:lnSpc>
                <a:spcPts val="9687"/>
              </a:lnSpc>
            </a:pPr>
            <a:r>
              <a:rPr lang="en-US" sz="5599" dirty="0">
                <a:solidFill>
                  <a:srgbClr val="FFFFFF"/>
                </a:solidFill>
                <a:latin typeface="Montserrat" panose="00000500000000000000" pitchFamily="2" charset="0"/>
              </a:rPr>
              <a:t>Voting and Membership</a:t>
            </a:r>
          </a:p>
        </p:txBody>
      </p:sp>
      <p:sp>
        <p:nvSpPr>
          <p:cNvPr id="3" name="TextBox 3"/>
          <p:cNvSpPr txBox="1"/>
          <p:nvPr/>
        </p:nvSpPr>
        <p:spPr>
          <a:xfrm>
            <a:off x="1195870" y="2449470"/>
            <a:ext cx="14052009" cy="1723742"/>
          </a:xfrm>
          <a:prstGeom prst="rect">
            <a:avLst/>
          </a:prstGeom>
        </p:spPr>
        <p:txBody>
          <a:bodyPr lIns="0" tIns="0" rIns="0" bIns="0" rtlCol="0" anchor="t">
            <a:spAutoFit/>
          </a:bodyPr>
          <a:lstStyle/>
          <a:p>
            <a:pPr algn="l">
              <a:lnSpc>
                <a:spcPts val="3359"/>
              </a:lnSpc>
            </a:pPr>
            <a:r>
              <a:rPr lang="en-US" sz="2799" dirty="0">
                <a:solidFill>
                  <a:srgbClr val="FFFFFF"/>
                </a:solidFill>
                <a:latin typeface="Montserrat" panose="00000500000000000000" pitchFamily="2" charset="0"/>
              </a:rPr>
              <a:t>Member jurisdictions appoint members to the Commission to represent the number of voting seats on the following basis:</a:t>
            </a:r>
          </a:p>
          <a:p>
            <a:pPr algn="l">
              <a:lnSpc>
                <a:spcPts val="3359"/>
              </a:lnSpc>
            </a:pPr>
            <a:endParaRPr lang="en-US" sz="2799" dirty="0">
              <a:solidFill>
                <a:srgbClr val="FFFFFF"/>
              </a:solidFill>
              <a:latin typeface="Montserrat Bold"/>
            </a:endParaRPr>
          </a:p>
          <a:p>
            <a:pPr algn="l">
              <a:lnSpc>
                <a:spcPts val="3359"/>
              </a:lnSpc>
            </a:pPr>
            <a:endParaRPr lang="en-US" sz="2799" dirty="0">
              <a:solidFill>
                <a:srgbClr val="FFFFFF"/>
              </a:solidFill>
              <a:latin typeface="Montserrat Bold"/>
            </a:endParaRPr>
          </a:p>
        </p:txBody>
      </p:sp>
      <p:sp>
        <p:nvSpPr>
          <p:cNvPr id="4" name="TextBox 4"/>
          <p:cNvSpPr txBox="1"/>
          <p:nvPr/>
        </p:nvSpPr>
        <p:spPr>
          <a:xfrm>
            <a:off x="13236458" y="4264852"/>
            <a:ext cx="4022842" cy="4775859"/>
          </a:xfrm>
          <a:prstGeom prst="rect">
            <a:avLst/>
          </a:prstGeom>
        </p:spPr>
        <p:txBody>
          <a:bodyPr lIns="0" tIns="0" rIns="0" bIns="0" rtlCol="0" anchor="t">
            <a:spAutoFit/>
          </a:bodyPr>
          <a:lstStyle/>
          <a:p>
            <a:pPr algn="l">
              <a:lnSpc>
                <a:spcPts val="3359"/>
              </a:lnSpc>
            </a:pPr>
            <a:r>
              <a:rPr lang="en-US" sz="2799" dirty="0">
                <a:solidFill>
                  <a:srgbClr val="FFFFFF"/>
                </a:solidFill>
                <a:latin typeface="Montserrat" panose="00000500000000000000" pitchFamily="2" charset="0"/>
              </a:rPr>
              <a:t>Note: each member of the Commission shall have one equal vote in all matters before the Commission unless designated to represent more than one voting seat by the appointing member jurisdiction.</a:t>
            </a:r>
          </a:p>
          <a:p>
            <a:pPr algn="l">
              <a:lnSpc>
                <a:spcPts val="3359"/>
              </a:lnSpc>
            </a:pPr>
            <a:endParaRPr lang="en-US" sz="2799" dirty="0">
              <a:solidFill>
                <a:srgbClr val="FFFFFF"/>
              </a:solidFill>
              <a:latin typeface="Montserrat Bold"/>
            </a:endParaRPr>
          </a:p>
        </p:txBody>
      </p:sp>
      <p:graphicFrame>
        <p:nvGraphicFramePr>
          <p:cNvPr id="5" name="Table 5"/>
          <p:cNvGraphicFramePr>
            <a:graphicFrameLocks noGrp="1"/>
          </p:cNvGraphicFramePr>
          <p:nvPr/>
        </p:nvGraphicFramePr>
        <p:xfrm>
          <a:off x="1184562" y="3595959"/>
          <a:ext cx="11620500" cy="5905499"/>
        </p:xfrm>
        <a:graphic>
          <a:graphicData uri="http://schemas.openxmlformats.org/drawingml/2006/table">
            <a:tbl>
              <a:tblPr/>
              <a:tblGrid>
                <a:gridCol w="3302668">
                  <a:extLst>
                    <a:ext uri="{9D8B030D-6E8A-4147-A177-3AD203B41FA5}">
                      <a16:colId xmlns:a16="http://schemas.microsoft.com/office/drawing/2014/main" val="20000"/>
                    </a:ext>
                  </a:extLst>
                </a:gridCol>
                <a:gridCol w="2568742">
                  <a:extLst>
                    <a:ext uri="{9D8B030D-6E8A-4147-A177-3AD203B41FA5}">
                      <a16:colId xmlns:a16="http://schemas.microsoft.com/office/drawing/2014/main" val="20001"/>
                    </a:ext>
                  </a:extLst>
                </a:gridCol>
                <a:gridCol w="3547311">
                  <a:extLst>
                    <a:ext uri="{9D8B030D-6E8A-4147-A177-3AD203B41FA5}">
                      <a16:colId xmlns:a16="http://schemas.microsoft.com/office/drawing/2014/main" val="20002"/>
                    </a:ext>
                  </a:extLst>
                </a:gridCol>
                <a:gridCol w="2201779">
                  <a:extLst>
                    <a:ext uri="{9D8B030D-6E8A-4147-A177-3AD203B41FA5}">
                      <a16:colId xmlns:a16="http://schemas.microsoft.com/office/drawing/2014/main" val="20003"/>
                    </a:ext>
                  </a:extLst>
                </a:gridCol>
              </a:tblGrid>
              <a:tr h="913630">
                <a:tc>
                  <a:txBody>
                    <a:bodyPr/>
                    <a:lstStyle/>
                    <a:p>
                      <a:pPr algn="ctr">
                        <a:lnSpc>
                          <a:spcPts val="2311"/>
                        </a:lnSpc>
                        <a:defRPr/>
                      </a:pPr>
                      <a:r>
                        <a:rPr lang="en-US" sz="1800" spc="16">
                          <a:solidFill>
                            <a:srgbClr val="000000"/>
                          </a:solidFill>
                          <a:latin typeface="TT Rounds Condensed"/>
                        </a:rPr>
                        <a:t>Population</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F81BD"/>
                    </a:solidFill>
                  </a:tcPr>
                </a:tc>
                <a:tc>
                  <a:txBody>
                    <a:bodyPr/>
                    <a:lstStyle/>
                    <a:p>
                      <a:pPr algn="ctr">
                        <a:lnSpc>
                          <a:spcPts val="2311"/>
                        </a:lnSpc>
                        <a:defRPr/>
                      </a:pPr>
                      <a:r>
                        <a:rPr lang="en-US" sz="1800" spc="16">
                          <a:solidFill>
                            <a:srgbClr val="000000"/>
                          </a:solidFill>
                          <a:latin typeface="TT Rounds Condensed"/>
                        </a:rPr>
                        <a:t>Governing Body</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F81BD"/>
                    </a:solidFill>
                  </a:tcPr>
                </a:tc>
                <a:tc>
                  <a:txBody>
                    <a:bodyPr/>
                    <a:lstStyle/>
                    <a:p>
                      <a:pPr algn="ctr">
                        <a:lnSpc>
                          <a:spcPts val="2311"/>
                        </a:lnSpc>
                        <a:defRPr/>
                      </a:pPr>
                      <a:r>
                        <a:rPr lang="en-US" sz="1800" spc="16">
                          <a:solidFill>
                            <a:srgbClr val="000000"/>
                          </a:solidFill>
                          <a:latin typeface="TT Rounds Condensed"/>
                        </a:rPr>
                        <a:t>Planning Commission</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F81BD"/>
                    </a:solidFill>
                  </a:tcPr>
                </a:tc>
                <a:tc>
                  <a:txBody>
                    <a:bodyPr/>
                    <a:lstStyle/>
                    <a:p>
                      <a:pPr algn="ctr">
                        <a:lnSpc>
                          <a:spcPts val="2311"/>
                        </a:lnSpc>
                        <a:defRPr/>
                      </a:pPr>
                      <a:r>
                        <a:rPr lang="en-US" sz="1800" spc="16">
                          <a:solidFill>
                            <a:srgbClr val="000000"/>
                          </a:solidFill>
                          <a:latin typeface="TT Rounds Condensed"/>
                        </a:rPr>
                        <a:t>Citizen</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45783">
                <a:tc>
                  <a:txBody>
                    <a:bodyPr/>
                    <a:lstStyle/>
                    <a:p>
                      <a:pPr algn="ctr">
                        <a:lnSpc>
                          <a:spcPts val="2311"/>
                        </a:lnSpc>
                        <a:defRPr/>
                      </a:pPr>
                      <a:r>
                        <a:rPr lang="en-US" sz="1800" spc="16">
                          <a:solidFill>
                            <a:srgbClr val="000000"/>
                          </a:solidFill>
                          <a:latin typeface="TT Rounds Condensed"/>
                        </a:rPr>
                        <a:t>3,501- 7,500</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F81BD"/>
                    </a:solidFill>
                  </a:tcPr>
                </a:tc>
                <a:tc>
                  <a:txBody>
                    <a:bodyPr/>
                    <a:lstStyle/>
                    <a:p>
                      <a:pPr algn="ctr">
                        <a:lnSpc>
                          <a:spcPts val="2311"/>
                        </a:lnSpc>
                        <a:defRPr/>
                      </a:pPr>
                      <a:r>
                        <a:rPr lang="en-US" sz="1800" spc="16">
                          <a:solidFill>
                            <a:srgbClr val="000000"/>
                          </a:solidFill>
                          <a:latin typeface="TT Rounds Condensed"/>
                        </a:rPr>
                        <a:t>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0D8E8"/>
                    </a:solidFill>
                  </a:tcPr>
                </a:tc>
                <a:tc>
                  <a:txBody>
                    <a:bodyPr/>
                    <a:lstStyle/>
                    <a:p>
                      <a:pPr algn="ctr">
                        <a:lnSpc>
                          <a:spcPts val="2311"/>
                        </a:lnSpc>
                        <a:defRPr/>
                      </a:pPr>
                      <a:r>
                        <a:rPr lang="en-US" sz="1800" spc="16">
                          <a:solidFill>
                            <a:srgbClr val="000000"/>
                          </a:solidFill>
                          <a:latin typeface="TT Rounds Condensed"/>
                        </a:rPr>
                        <a:t>-</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0D8E8"/>
                    </a:solidFill>
                  </a:tcPr>
                </a:tc>
                <a:tc>
                  <a:txBody>
                    <a:bodyPr/>
                    <a:lstStyle/>
                    <a:p>
                      <a:pPr algn="ctr">
                        <a:lnSpc>
                          <a:spcPts val="2311"/>
                        </a:lnSpc>
                        <a:defRPr/>
                      </a:pPr>
                      <a:r>
                        <a:rPr lang="en-US" sz="1800" spc="16">
                          <a:solidFill>
                            <a:srgbClr val="000000"/>
                          </a:solidFill>
                          <a:latin typeface="TT Rounds Condensed"/>
                        </a:rPr>
                        <a:t>-</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445783">
                <a:tc>
                  <a:txBody>
                    <a:bodyPr/>
                    <a:lstStyle/>
                    <a:p>
                      <a:pPr algn="ctr">
                        <a:lnSpc>
                          <a:spcPts val="2311"/>
                        </a:lnSpc>
                        <a:defRPr/>
                      </a:pPr>
                      <a:r>
                        <a:rPr lang="en-US" sz="1800" spc="16">
                          <a:solidFill>
                            <a:srgbClr val="000000"/>
                          </a:solidFill>
                          <a:latin typeface="TT Rounds Condensed"/>
                        </a:rPr>
                        <a:t>7,501- 25,000</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F81BD"/>
                    </a:solidFill>
                  </a:tcPr>
                </a:tc>
                <a:tc>
                  <a:txBody>
                    <a:bodyPr/>
                    <a:lstStyle/>
                    <a:p>
                      <a:pPr algn="ctr">
                        <a:lnSpc>
                          <a:spcPts val="2311"/>
                        </a:lnSpc>
                        <a:defRPr/>
                      </a:pPr>
                      <a:r>
                        <a:rPr lang="en-US" sz="1800" spc="16">
                          <a:solidFill>
                            <a:srgbClr val="000000"/>
                          </a:solidFill>
                          <a:latin typeface="TT Rounds Condensed"/>
                        </a:rPr>
                        <a:t>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DF4"/>
                    </a:solidFill>
                  </a:tcPr>
                </a:tc>
                <a:tc>
                  <a:txBody>
                    <a:bodyPr/>
                    <a:lstStyle/>
                    <a:p>
                      <a:pPr algn="ctr">
                        <a:lnSpc>
                          <a:spcPts val="2311"/>
                        </a:lnSpc>
                        <a:defRPr/>
                      </a:pPr>
                      <a:r>
                        <a:rPr lang="en-US" sz="1800" spc="16">
                          <a:solidFill>
                            <a:srgbClr val="000000"/>
                          </a:solidFill>
                          <a:latin typeface="TT Rounds Condensed"/>
                        </a:rPr>
                        <a:t>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DF4"/>
                    </a:solidFill>
                  </a:tcPr>
                </a:tc>
                <a:tc>
                  <a:txBody>
                    <a:bodyPr/>
                    <a:lstStyle/>
                    <a:p>
                      <a:pPr algn="ctr">
                        <a:lnSpc>
                          <a:spcPts val="2311"/>
                        </a:lnSpc>
                        <a:defRPr/>
                      </a:pPr>
                      <a:r>
                        <a:rPr lang="en-US" sz="1800" spc="16">
                          <a:solidFill>
                            <a:srgbClr val="000000"/>
                          </a:solidFill>
                          <a:latin typeface="TT Rounds Condensed"/>
                        </a:rPr>
                        <a:t>-</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445783">
                <a:tc>
                  <a:txBody>
                    <a:bodyPr/>
                    <a:lstStyle/>
                    <a:p>
                      <a:pPr algn="ctr">
                        <a:lnSpc>
                          <a:spcPts val="2311"/>
                        </a:lnSpc>
                        <a:defRPr/>
                      </a:pPr>
                      <a:r>
                        <a:rPr lang="en-US" sz="1800" spc="16">
                          <a:solidFill>
                            <a:srgbClr val="000000"/>
                          </a:solidFill>
                          <a:latin typeface="TT Rounds Condensed"/>
                        </a:rPr>
                        <a:t>25,001- 50,000</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F81BD"/>
                    </a:solidFill>
                  </a:tcPr>
                </a:tc>
                <a:tc>
                  <a:txBody>
                    <a:bodyPr/>
                    <a:lstStyle/>
                    <a:p>
                      <a:pPr algn="ctr">
                        <a:lnSpc>
                          <a:spcPts val="2311"/>
                        </a:lnSpc>
                        <a:defRPr/>
                      </a:pPr>
                      <a:r>
                        <a:rPr lang="en-US" sz="1800" spc="16">
                          <a:solidFill>
                            <a:srgbClr val="000000"/>
                          </a:solidFill>
                          <a:latin typeface="TT Rounds Condensed"/>
                        </a:rPr>
                        <a:t>2</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0D8E8"/>
                    </a:solidFill>
                  </a:tcPr>
                </a:tc>
                <a:tc>
                  <a:txBody>
                    <a:bodyPr/>
                    <a:lstStyle/>
                    <a:p>
                      <a:pPr algn="ctr">
                        <a:lnSpc>
                          <a:spcPts val="2311"/>
                        </a:lnSpc>
                        <a:defRPr/>
                      </a:pPr>
                      <a:r>
                        <a:rPr lang="en-US" sz="1800" spc="16">
                          <a:solidFill>
                            <a:srgbClr val="000000"/>
                          </a:solidFill>
                          <a:latin typeface="TT Rounds Condensed"/>
                        </a:rPr>
                        <a:t>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0D8E8"/>
                    </a:solidFill>
                  </a:tcPr>
                </a:tc>
                <a:tc>
                  <a:txBody>
                    <a:bodyPr/>
                    <a:lstStyle/>
                    <a:p>
                      <a:pPr algn="ctr">
                        <a:lnSpc>
                          <a:spcPts val="2311"/>
                        </a:lnSpc>
                        <a:defRPr/>
                      </a:pPr>
                      <a:r>
                        <a:rPr lang="en-US" sz="1800" spc="16">
                          <a:solidFill>
                            <a:srgbClr val="000000"/>
                          </a:solidFill>
                          <a:latin typeface="TT Rounds Condensed"/>
                        </a:rPr>
                        <a:t>-</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913630">
                <a:tc>
                  <a:txBody>
                    <a:bodyPr/>
                    <a:lstStyle/>
                    <a:p>
                      <a:pPr algn="ctr">
                        <a:lnSpc>
                          <a:spcPts val="2311"/>
                        </a:lnSpc>
                        <a:defRPr/>
                      </a:pPr>
                      <a:r>
                        <a:rPr lang="en-US" sz="1800" spc="16">
                          <a:solidFill>
                            <a:srgbClr val="000000"/>
                          </a:solidFill>
                          <a:latin typeface="TT Rounds Condensed"/>
                        </a:rPr>
                        <a:t>50,001- 100,000</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F81BD"/>
                    </a:solidFill>
                  </a:tcPr>
                </a:tc>
                <a:tc>
                  <a:txBody>
                    <a:bodyPr/>
                    <a:lstStyle/>
                    <a:p>
                      <a:pPr algn="ctr">
                        <a:lnSpc>
                          <a:spcPts val="2311"/>
                        </a:lnSpc>
                        <a:defRPr/>
                      </a:pPr>
                      <a:r>
                        <a:rPr lang="en-US" sz="1800" spc="16">
                          <a:solidFill>
                            <a:srgbClr val="000000"/>
                          </a:solidFill>
                          <a:latin typeface="TT Rounds Condensed"/>
                        </a:rPr>
                        <a:t>2</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DF4"/>
                    </a:solidFill>
                  </a:tcPr>
                </a:tc>
                <a:tc>
                  <a:txBody>
                    <a:bodyPr/>
                    <a:lstStyle/>
                    <a:p>
                      <a:pPr algn="ctr">
                        <a:lnSpc>
                          <a:spcPts val="2311"/>
                        </a:lnSpc>
                        <a:defRPr/>
                      </a:pPr>
                      <a:r>
                        <a:rPr lang="en-US" sz="1800" spc="16">
                          <a:solidFill>
                            <a:srgbClr val="000000"/>
                          </a:solidFill>
                          <a:latin typeface="TT Rounds Condensed"/>
                        </a:rPr>
                        <a:t>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DF4"/>
                    </a:solidFill>
                  </a:tcPr>
                </a:tc>
                <a:tc>
                  <a:txBody>
                    <a:bodyPr/>
                    <a:lstStyle/>
                    <a:p>
                      <a:pPr algn="ctr">
                        <a:lnSpc>
                          <a:spcPts val="2311"/>
                        </a:lnSpc>
                        <a:defRPr/>
                      </a:pPr>
                      <a:r>
                        <a:rPr lang="en-US" sz="1800" spc="16">
                          <a:solidFill>
                            <a:srgbClr val="000000"/>
                          </a:solidFill>
                          <a:latin typeface="TT Rounds Condensed"/>
                        </a:rPr>
                        <a:t>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913630">
                <a:tc>
                  <a:txBody>
                    <a:bodyPr/>
                    <a:lstStyle/>
                    <a:p>
                      <a:pPr algn="ctr">
                        <a:lnSpc>
                          <a:spcPts val="2311"/>
                        </a:lnSpc>
                        <a:defRPr/>
                      </a:pPr>
                      <a:r>
                        <a:rPr lang="en-US" sz="1800" spc="16">
                          <a:solidFill>
                            <a:srgbClr val="000000"/>
                          </a:solidFill>
                          <a:latin typeface="TT Rounds Condensed"/>
                        </a:rPr>
                        <a:t>100,001- 175,000</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F81BD"/>
                    </a:solidFill>
                  </a:tcPr>
                </a:tc>
                <a:tc>
                  <a:txBody>
                    <a:bodyPr/>
                    <a:lstStyle/>
                    <a:p>
                      <a:pPr algn="ctr">
                        <a:lnSpc>
                          <a:spcPts val="2311"/>
                        </a:lnSpc>
                        <a:defRPr/>
                      </a:pPr>
                      <a:r>
                        <a:rPr lang="en-US" sz="1800" spc="16">
                          <a:solidFill>
                            <a:srgbClr val="000000"/>
                          </a:solidFill>
                          <a:latin typeface="TT Rounds Condensed"/>
                        </a:rPr>
                        <a:t>3</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0D8E8"/>
                    </a:solidFill>
                  </a:tcPr>
                </a:tc>
                <a:tc>
                  <a:txBody>
                    <a:bodyPr/>
                    <a:lstStyle/>
                    <a:p>
                      <a:pPr algn="ctr">
                        <a:lnSpc>
                          <a:spcPts val="2311"/>
                        </a:lnSpc>
                        <a:defRPr/>
                      </a:pPr>
                      <a:r>
                        <a:rPr lang="en-US" sz="1800" spc="16">
                          <a:solidFill>
                            <a:srgbClr val="000000"/>
                          </a:solidFill>
                          <a:latin typeface="TT Rounds Condensed"/>
                        </a:rPr>
                        <a:t>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0D8E8"/>
                    </a:solidFill>
                  </a:tcPr>
                </a:tc>
                <a:tc>
                  <a:txBody>
                    <a:bodyPr/>
                    <a:lstStyle/>
                    <a:p>
                      <a:pPr algn="ctr">
                        <a:lnSpc>
                          <a:spcPts val="2311"/>
                        </a:lnSpc>
                        <a:defRPr/>
                      </a:pPr>
                      <a:r>
                        <a:rPr lang="en-US" sz="1800" spc="16">
                          <a:solidFill>
                            <a:srgbClr val="000000"/>
                          </a:solidFill>
                          <a:latin typeface="TT Rounds Condensed"/>
                        </a:rPr>
                        <a:t>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913630">
                <a:tc>
                  <a:txBody>
                    <a:bodyPr/>
                    <a:lstStyle/>
                    <a:p>
                      <a:pPr algn="ctr">
                        <a:lnSpc>
                          <a:spcPts val="2311"/>
                        </a:lnSpc>
                        <a:defRPr/>
                      </a:pPr>
                      <a:r>
                        <a:rPr lang="en-US" sz="1800" spc="16">
                          <a:solidFill>
                            <a:srgbClr val="000000"/>
                          </a:solidFill>
                          <a:latin typeface="TT Rounds Condensed"/>
                        </a:rPr>
                        <a:t>175,001- 250,000</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F81BD"/>
                    </a:solidFill>
                  </a:tcPr>
                </a:tc>
                <a:tc>
                  <a:txBody>
                    <a:bodyPr/>
                    <a:lstStyle/>
                    <a:p>
                      <a:pPr algn="ctr">
                        <a:lnSpc>
                          <a:spcPts val="2311"/>
                        </a:lnSpc>
                        <a:defRPr/>
                      </a:pPr>
                      <a:r>
                        <a:rPr lang="en-US" sz="1800" spc="16">
                          <a:solidFill>
                            <a:srgbClr val="000000"/>
                          </a:solidFill>
                          <a:latin typeface="TT Rounds Condensed"/>
                        </a:rPr>
                        <a:t>4</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DF4"/>
                    </a:solidFill>
                  </a:tcPr>
                </a:tc>
                <a:tc>
                  <a:txBody>
                    <a:bodyPr/>
                    <a:lstStyle/>
                    <a:p>
                      <a:pPr algn="ctr">
                        <a:lnSpc>
                          <a:spcPts val="2311"/>
                        </a:lnSpc>
                        <a:defRPr/>
                      </a:pPr>
                      <a:r>
                        <a:rPr lang="en-US" sz="1800" spc="16">
                          <a:solidFill>
                            <a:srgbClr val="000000"/>
                          </a:solidFill>
                          <a:latin typeface="TT Rounds Condensed"/>
                        </a:rPr>
                        <a:t>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DF4"/>
                    </a:solidFill>
                  </a:tcPr>
                </a:tc>
                <a:tc>
                  <a:txBody>
                    <a:bodyPr/>
                    <a:lstStyle/>
                    <a:p>
                      <a:pPr algn="ctr">
                        <a:lnSpc>
                          <a:spcPts val="2311"/>
                        </a:lnSpc>
                        <a:defRPr/>
                      </a:pPr>
                      <a:r>
                        <a:rPr lang="en-US" sz="1800" spc="16">
                          <a:solidFill>
                            <a:srgbClr val="000000"/>
                          </a:solidFill>
                          <a:latin typeface="TT Rounds Condensed"/>
                        </a:rPr>
                        <a:t>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913630">
                <a:tc>
                  <a:txBody>
                    <a:bodyPr/>
                    <a:lstStyle/>
                    <a:p>
                      <a:pPr algn="ctr">
                        <a:lnSpc>
                          <a:spcPts val="2311"/>
                        </a:lnSpc>
                        <a:defRPr/>
                      </a:pPr>
                      <a:r>
                        <a:rPr lang="en-US" sz="1800" spc="16">
                          <a:solidFill>
                            <a:srgbClr val="000000"/>
                          </a:solidFill>
                          <a:latin typeface="TT Rounds Condensed"/>
                        </a:rPr>
                        <a:t>250,001- and up</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4F81BD"/>
                    </a:solidFill>
                  </a:tcPr>
                </a:tc>
                <a:tc>
                  <a:txBody>
                    <a:bodyPr/>
                    <a:lstStyle/>
                    <a:p>
                      <a:pPr algn="ctr">
                        <a:lnSpc>
                          <a:spcPts val="2311"/>
                        </a:lnSpc>
                        <a:defRPr/>
                      </a:pPr>
                      <a:r>
                        <a:rPr lang="en-US" sz="1800" spc="16">
                          <a:solidFill>
                            <a:srgbClr val="000000"/>
                          </a:solidFill>
                          <a:latin typeface="TT Rounds Condensed"/>
                        </a:rPr>
                        <a:t>5</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0D8E8"/>
                    </a:solidFill>
                  </a:tcPr>
                </a:tc>
                <a:tc>
                  <a:txBody>
                    <a:bodyPr/>
                    <a:lstStyle/>
                    <a:p>
                      <a:pPr algn="ctr">
                        <a:lnSpc>
                          <a:spcPts val="2311"/>
                        </a:lnSpc>
                        <a:defRPr/>
                      </a:pPr>
                      <a:r>
                        <a:rPr lang="en-US" sz="1800" spc="16">
                          <a:solidFill>
                            <a:srgbClr val="000000"/>
                          </a:solidFill>
                          <a:latin typeface="TT Rounds Condensed"/>
                        </a:rPr>
                        <a:t>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0D8E8"/>
                    </a:solidFill>
                  </a:tcPr>
                </a:tc>
                <a:tc>
                  <a:txBody>
                    <a:bodyPr/>
                    <a:lstStyle/>
                    <a:p>
                      <a:pPr algn="ctr">
                        <a:lnSpc>
                          <a:spcPts val="2311"/>
                        </a:lnSpc>
                        <a:defRPr/>
                      </a:pPr>
                      <a:r>
                        <a:rPr lang="en-US" sz="1800" spc="16">
                          <a:solidFill>
                            <a:srgbClr val="000000"/>
                          </a:solidFill>
                          <a:latin typeface="TT Rounds Condensed"/>
                        </a:rPr>
                        <a:t>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bl>
          </a:graphicData>
        </a:graphic>
      </p:graphicFrame>
      <p:sp>
        <p:nvSpPr>
          <p:cNvPr id="6" name="Freeform 6"/>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3">
              <a:extLst>
                <a:ext uri="{96DAC541-7B7A-43D3-8B79-37D633B846F1}">
                  <asvg:svgBlip xmlns:asvg="http://schemas.microsoft.com/office/drawing/2016/SVG/main" r:embed="rId4"/>
                </a:ext>
              </a:extLst>
            </a:blip>
            <a:stretch>
              <a:fillRect l="-179892" t="-109780" b="-96"/>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Freeform 2"/>
          <p:cNvSpPr/>
          <p:nvPr/>
        </p:nvSpPr>
        <p:spPr>
          <a:xfrm>
            <a:off x="2059725" y="-567402"/>
            <a:ext cx="14003235" cy="13312251"/>
          </a:xfrm>
          <a:custGeom>
            <a:avLst/>
            <a:gdLst/>
            <a:ahLst/>
            <a:cxnLst/>
            <a:rect l="l" t="t" r="r" b="b"/>
            <a:pathLst>
              <a:path w="14003235" h="13312251">
                <a:moveTo>
                  <a:pt x="0" y="0"/>
                </a:moveTo>
                <a:lnTo>
                  <a:pt x="14003235" y="0"/>
                </a:lnTo>
                <a:lnTo>
                  <a:pt x="14003235" y="13312251"/>
                </a:lnTo>
                <a:lnTo>
                  <a:pt x="0" y="13312251"/>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2225040" y="1862260"/>
            <a:ext cx="13837920" cy="2026196"/>
          </a:xfrm>
          <a:prstGeom prst="rect">
            <a:avLst/>
          </a:prstGeom>
        </p:spPr>
        <p:txBody>
          <a:bodyPr lIns="0" tIns="0" rIns="0" bIns="0" rtlCol="0" anchor="t">
            <a:spAutoFit/>
          </a:bodyPr>
          <a:lstStyle/>
          <a:p>
            <a:pPr algn="l">
              <a:lnSpc>
                <a:spcPts val="7920"/>
              </a:lnSpc>
            </a:pPr>
            <a:r>
              <a:rPr lang="en-US" sz="6600" dirty="0">
                <a:solidFill>
                  <a:srgbClr val="FFFFFF"/>
                </a:solidFill>
                <a:latin typeface="Montserrat" panose="00000500000000000000" pitchFamily="2" charset="0"/>
              </a:rPr>
              <a:t>PlanRVA Committee Structure</a:t>
            </a:r>
          </a:p>
          <a:p>
            <a:pPr algn="l">
              <a:lnSpc>
                <a:spcPts val="7920"/>
              </a:lnSpc>
            </a:pPr>
            <a:endParaRPr lang="en-US" sz="6600" dirty="0">
              <a:solidFill>
                <a:srgbClr val="FFFFFF"/>
              </a:solidFill>
              <a:latin typeface="Montserrat Bold"/>
            </a:endParaRPr>
          </a:p>
        </p:txBody>
      </p:sp>
      <p:sp>
        <p:nvSpPr>
          <p:cNvPr id="4" name="Freeform 4"/>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4">
              <a:extLst>
                <a:ext uri="{96DAC541-7B7A-43D3-8B79-37D633B846F1}">
                  <asvg:svgBlip xmlns:asvg="http://schemas.microsoft.com/office/drawing/2016/SVG/main" r:embed="rId5"/>
                </a:ext>
              </a:extLst>
            </a:blip>
            <a:stretch>
              <a:fillRect l="-179892" t="-109780" b="-96"/>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0425482-2AF7-F8A1-A244-6B51AFE4373C}"/>
              </a:ext>
            </a:extLst>
          </p:cNvPr>
          <p:cNvGraphicFramePr>
            <a:graphicFrameLocks noGrp="1"/>
          </p:cNvGraphicFramePr>
          <p:nvPr>
            <p:ph idx="1"/>
          </p:nvPr>
        </p:nvGraphicFramePr>
        <p:xfrm>
          <a:off x="457200" y="357188"/>
          <a:ext cx="17373600" cy="7803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698A47A-7D66-D598-2FB4-2BA23B5DE9E0}"/>
              </a:ext>
            </a:extLst>
          </p:cNvPr>
          <p:cNvSpPr txBox="1"/>
          <p:nvPr/>
        </p:nvSpPr>
        <p:spPr>
          <a:xfrm>
            <a:off x="2128838" y="8501063"/>
            <a:ext cx="8972550" cy="507831"/>
          </a:xfrm>
          <a:prstGeom prst="rect">
            <a:avLst/>
          </a:prstGeom>
          <a:solidFill>
            <a:schemeClr val="accent1"/>
          </a:solidFill>
          <a:ln>
            <a:solidFill>
              <a:schemeClr val="bg1"/>
            </a:solidFill>
          </a:ln>
        </p:spPr>
        <p:txBody>
          <a:bodyPr wrap="square" rtlCol="0">
            <a:spAutoFit/>
          </a:bodyPr>
          <a:lstStyle/>
          <a:p>
            <a:pPr algn="ctr" defTabSz="1371600"/>
            <a:r>
              <a:rPr lang="en-US" sz="2700">
                <a:solidFill>
                  <a:srgbClr val="FFFFFF"/>
                </a:solidFill>
                <a:latin typeface="Montserrat"/>
              </a:rPr>
              <a:t>Local Technical Assistance</a:t>
            </a:r>
          </a:p>
        </p:txBody>
      </p:sp>
      <p:sp>
        <p:nvSpPr>
          <p:cNvPr id="7" name="TextBox 6">
            <a:extLst>
              <a:ext uri="{FF2B5EF4-FFF2-40B4-BE49-F238E27FC236}">
                <a16:creationId xmlns:a16="http://schemas.microsoft.com/office/drawing/2014/main" id="{A76BA67E-3BDB-EEC6-A166-18FBEB19E0DC}"/>
              </a:ext>
            </a:extLst>
          </p:cNvPr>
          <p:cNvSpPr txBox="1"/>
          <p:nvPr/>
        </p:nvSpPr>
        <p:spPr>
          <a:xfrm>
            <a:off x="2128838" y="9258301"/>
            <a:ext cx="8972550" cy="507831"/>
          </a:xfrm>
          <a:prstGeom prst="rect">
            <a:avLst/>
          </a:prstGeom>
          <a:solidFill>
            <a:schemeClr val="accent1"/>
          </a:solidFill>
          <a:ln>
            <a:solidFill>
              <a:schemeClr val="bg1"/>
            </a:solidFill>
          </a:ln>
        </p:spPr>
        <p:txBody>
          <a:bodyPr wrap="square" rtlCol="0">
            <a:spAutoFit/>
          </a:bodyPr>
          <a:lstStyle/>
          <a:p>
            <a:pPr algn="ctr" defTabSz="1371600"/>
            <a:r>
              <a:rPr lang="en-US" sz="2700">
                <a:solidFill>
                  <a:srgbClr val="FFFFFF"/>
                </a:solidFill>
                <a:latin typeface="Montserrat"/>
              </a:rPr>
              <a:t>Project Management</a:t>
            </a:r>
          </a:p>
        </p:txBody>
      </p:sp>
    </p:spTree>
    <p:extLst>
      <p:ext uri="{BB962C8B-B14F-4D97-AF65-F5344CB8AC3E}">
        <p14:creationId xmlns:p14="http://schemas.microsoft.com/office/powerpoint/2010/main" val="3864231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2247900" y="1279369"/>
            <a:ext cx="13792200" cy="1205833"/>
          </a:xfrm>
          <a:prstGeom prst="rect">
            <a:avLst/>
          </a:prstGeom>
        </p:spPr>
        <p:txBody>
          <a:bodyPr lIns="0" tIns="0" rIns="0" bIns="0" rtlCol="0" anchor="t">
            <a:spAutoFit/>
          </a:bodyPr>
          <a:lstStyle/>
          <a:p>
            <a:pPr algn="ctr">
              <a:lnSpc>
                <a:spcPts val="10379"/>
              </a:lnSpc>
            </a:pPr>
            <a:r>
              <a:rPr lang="en-US" sz="5998" dirty="0">
                <a:solidFill>
                  <a:srgbClr val="FFFFFF"/>
                </a:solidFill>
                <a:latin typeface="Montserrat" panose="00000500000000000000" pitchFamily="2" charset="0"/>
              </a:rPr>
              <a:t>Commissioner Responsibilities</a:t>
            </a:r>
          </a:p>
        </p:txBody>
      </p:sp>
      <p:sp>
        <p:nvSpPr>
          <p:cNvPr id="3" name="Freeform 3"/>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3">
              <a:extLst>
                <a:ext uri="{96DAC541-7B7A-43D3-8B79-37D633B846F1}">
                  <asvg:svgBlip xmlns:asvg="http://schemas.microsoft.com/office/drawing/2016/SVG/main" r:embed="rId4"/>
                </a:ext>
              </a:extLst>
            </a:blip>
            <a:stretch>
              <a:fillRect l="-179892" t="-109780" b="-96"/>
            </a:stretch>
          </a:blipFill>
        </p:spPr>
        <p:txBody>
          <a:bodyPr/>
          <a:lstStyle/>
          <a:p>
            <a:endParaRPr lang="en-US"/>
          </a:p>
        </p:txBody>
      </p:sp>
      <p:sp>
        <p:nvSpPr>
          <p:cNvPr id="4" name="Freeform 4"/>
          <p:cNvSpPr/>
          <p:nvPr/>
        </p:nvSpPr>
        <p:spPr>
          <a:xfrm>
            <a:off x="1690493" y="3407297"/>
            <a:ext cx="14907015" cy="5851003"/>
          </a:xfrm>
          <a:custGeom>
            <a:avLst/>
            <a:gdLst/>
            <a:ahLst/>
            <a:cxnLst/>
            <a:rect l="l" t="t" r="r" b="b"/>
            <a:pathLst>
              <a:path w="14907015" h="5851003">
                <a:moveTo>
                  <a:pt x="0" y="0"/>
                </a:moveTo>
                <a:lnTo>
                  <a:pt x="14907014" y="0"/>
                </a:lnTo>
                <a:lnTo>
                  <a:pt x="14907014" y="5851003"/>
                </a:lnTo>
                <a:lnTo>
                  <a:pt x="0" y="58510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1806101" y="5321033"/>
            <a:ext cx="3797812" cy="1804455"/>
          </a:xfrm>
          <a:prstGeom prst="rect">
            <a:avLst/>
          </a:prstGeom>
        </p:spPr>
        <p:txBody>
          <a:bodyPr lIns="0" tIns="0" rIns="0" bIns="0" rtlCol="0" anchor="t">
            <a:spAutoFit/>
          </a:bodyPr>
          <a:lstStyle/>
          <a:p>
            <a:pPr algn="ctr">
              <a:lnSpc>
                <a:spcPts val="7432"/>
              </a:lnSpc>
              <a:spcBef>
                <a:spcPct val="0"/>
              </a:spcBef>
            </a:pPr>
            <a:r>
              <a:rPr lang="en-US" sz="4295">
                <a:solidFill>
                  <a:srgbClr val="FFFFFF"/>
                </a:solidFill>
                <a:latin typeface="Montserrat Bold"/>
              </a:rPr>
              <a:t>Nurture a Vision</a:t>
            </a:r>
          </a:p>
        </p:txBody>
      </p:sp>
      <p:sp>
        <p:nvSpPr>
          <p:cNvPr id="6" name="TextBox 6"/>
          <p:cNvSpPr txBox="1"/>
          <p:nvPr/>
        </p:nvSpPr>
        <p:spPr>
          <a:xfrm>
            <a:off x="7373117" y="4852386"/>
            <a:ext cx="3369709" cy="2741751"/>
          </a:xfrm>
          <a:prstGeom prst="rect">
            <a:avLst/>
          </a:prstGeom>
        </p:spPr>
        <p:txBody>
          <a:bodyPr lIns="0" tIns="0" rIns="0" bIns="0" rtlCol="0" anchor="t">
            <a:spAutoFit/>
          </a:bodyPr>
          <a:lstStyle/>
          <a:p>
            <a:pPr algn="ctr">
              <a:lnSpc>
                <a:spcPts val="7432"/>
              </a:lnSpc>
              <a:spcBef>
                <a:spcPct val="0"/>
              </a:spcBef>
            </a:pPr>
            <a:r>
              <a:rPr lang="en-US" sz="4295">
                <a:solidFill>
                  <a:srgbClr val="FFFFFF"/>
                </a:solidFill>
                <a:latin typeface="Montserrat Bold"/>
              </a:rPr>
              <a:t>Ensure Financial Integrity</a:t>
            </a:r>
          </a:p>
        </p:txBody>
      </p:sp>
      <p:sp>
        <p:nvSpPr>
          <p:cNvPr id="7" name="TextBox 7"/>
          <p:cNvSpPr txBox="1"/>
          <p:nvPr/>
        </p:nvSpPr>
        <p:spPr>
          <a:xfrm>
            <a:off x="11906704" y="4873906"/>
            <a:ext cx="3496537" cy="2708235"/>
          </a:xfrm>
          <a:prstGeom prst="rect">
            <a:avLst/>
          </a:prstGeom>
        </p:spPr>
        <p:txBody>
          <a:bodyPr lIns="0" tIns="0" rIns="0" bIns="0" rtlCol="0" anchor="t">
            <a:spAutoFit/>
          </a:bodyPr>
          <a:lstStyle/>
          <a:p>
            <a:pPr algn="ctr">
              <a:lnSpc>
                <a:spcPts val="7353"/>
              </a:lnSpc>
              <a:spcBef>
                <a:spcPct val="0"/>
              </a:spcBef>
            </a:pPr>
            <a:r>
              <a:rPr lang="en-US" sz="4250">
                <a:solidFill>
                  <a:srgbClr val="FFFFFF"/>
                </a:solidFill>
                <a:latin typeface="Montserrat Bold"/>
              </a:rPr>
              <a:t>Set Policies and Priorities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1035908" y="1323233"/>
            <a:ext cx="16223392" cy="1205833"/>
          </a:xfrm>
          <a:prstGeom prst="rect">
            <a:avLst/>
          </a:prstGeom>
        </p:spPr>
        <p:txBody>
          <a:bodyPr lIns="0" tIns="0" rIns="0" bIns="0" rtlCol="0" anchor="t">
            <a:spAutoFit/>
          </a:bodyPr>
          <a:lstStyle/>
          <a:p>
            <a:pPr algn="ctr">
              <a:lnSpc>
                <a:spcPts val="10379"/>
              </a:lnSpc>
            </a:pPr>
            <a:r>
              <a:rPr lang="en-US" sz="5998" dirty="0">
                <a:solidFill>
                  <a:srgbClr val="FFFFFF"/>
                </a:solidFill>
                <a:latin typeface="Montserrat" panose="00000500000000000000" pitchFamily="2" charset="0"/>
              </a:rPr>
              <a:t>Opportunities to Get Involved</a:t>
            </a:r>
          </a:p>
        </p:txBody>
      </p:sp>
      <p:sp>
        <p:nvSpPr>
          <p:cNvPr id="3" name="TextBox 3"/>
          <p:cNvSpPr txBox="1"/>
          <p:nvPr/>
        </p:nvSpPr>
        <p:spPr>
          <a:xfrm>
            <a:off x="1371000" y="3524758"/>
            <a:ext cx="9165043" cy="5086521"/>
          </a:xfrm>
          <a:prstGeom prst="rect">
            <a:avLst/>
          </a:prstGeom>
        </p:spPr>
        <p:txBody>
          <a:bodyPr lIns="0" tIns="0" rIns="0" bIns="0" rtlCol="0" anchor="t">
            <a:spAutoFit/>
          </a:bodyPr>
          <a:lstStyle/>
          <a:p>
            <a:pPr marL="798833" lvl="1" indent="-399416" algn="l">
              <a:lnSpc>
                <a:spcPts val="4995"/>
              </a:lnSpc>
              <a:buFont typeface="Arial"/>
              <a:buChar char="•"/>
            </a:pPr>
            <a:r>
              <a:rPr lang="en-US" sz="3700" dirty="0">
                <a:solidFill>
                  <a:schemeClr val="bg1"/>
                </a:solidFill>
                <a:latin typeface="Montserrat" panose="00000500000000000000" pitchFamily="2" charset="0"/>
                <a:hlinkClick r:id="rId3">
                  <a:extLst>
                    <a:ext uri="{A12FA001-AC4F-418D-AE19-62706E023703}">
                      <ahyp:hlinkClr xmlns:ahyp="http://schemas.microsoft.com/office/drawing/2018/hyperlinkcolor" val="tx"/>
                    </a:ext>
                  </a:extLst>
                </a:hlinkClick>
              </a:rPr>
              <a:t>Newsletter Signup</a:t>
            </a:r>
            <a:endParaRPr lang="en-US" sz="3700" dirty="0">
              <a:solidFill>
                <a:schemeClr val="bg1"/>
              </a:solidFill>
              <a:latin typeface="Montserrat" panose="00000500000000000000" pitchFamily="2" charset="0"/>
            </a:endParaRPr>
          </a:p>
          <a:p>
            <a:pPr marL="798833" lvl="1" indent="-399416" algn="l">
              <a:lnSpc>
                <a:spcPts val="4995"/>
              </a:lnSpc>
              <a:buFont typeface="Arial"/>
              <a:buChar char="•"/>
            </a:pPr>
            <a:r>
              <a:rPr lang="en-US" sz="3700" dirty="0">
                <a:solidFill>
                  <a:schemeClr val="bg1"/>
                </a:solidFill>
                <a:latin typeface="Montserrat" panose="00000500000000000000" pitchFamily="2" charset="0"/>
                <a:hlinkClick r:id="rId4">
                  <a:extLst>
                    <a:ext uri="{A12FA001-AC4F-418D-AE19-62706E023703}">
                      <ahyp:hlinkClr xmlns:ahyp="http://schemas.microsoft.com/office/drawing/2018/hyperlinkcolor" val="tx"/>
                    </a:ext>
                  </a:extLst>
                </a:hlinkClick>
              </a:rPr>
              <a:t>Blog</a:t>
            </a:r>
            <a:r>
              <a:rPr lang="en-US" sz="3700" dirty="0">
                <a:solidFill>
                  <a:srgbClr val="FFFFFF"/>
                </a:solidFill>
                <a:latin typeface="Montserrat" panose="00000500000000000000" pitchFamily="2" charset="0"/>
              </a:rPr>
              <a:t> and Social Media</a:t>
            </a:r>
          </a:p>
          <a:p>
            <a:pPr marL="798833" lvl="1" indent="-399416" algn="l">
              <a:lnSpc>
                <a:spcPts val="4995"/>
              </a:lnSpc>
              <a:buFont typeface="Arial"/>
              <a:buChar char="•"/>
            </a:pPr>
            <a:r>
              <a:rPr lang="en-US" sz="3700" dirty="0">
                <a:solidFill>
                  <a:srgbClr val="FFFFFF"/>
                </a:solidFill>
                <a:latin typeface="Montserrat" panose="00000500000000000000" pitchFamily="2" charset="0"/>
              </a:rPr>
              <a:t>Meeting Attendance, Committee Membership</a:t>
            </a:r>
          </a:p>
          <a:p>
            <a:pPr marL="798833" lvl="1" indent="-399416" algn="l">
              <a:lnSpc>
                <a:spcPts val="4995"/>
              </a:lnSpc>
              <a:buFont typeface="Arial"/>
              <a:buChar char="•"/>
            </a:pPr>
            <a:r>
              <a:rPr lang="en-US" sz="3700" dirty="0">
                <a:solidFill>
                  <a:srgbClr val="FFFFFF"/>
                </a:solidFill>
                <a:latin typeface="Montserrat" panose="00000500000000000000" pitchFamily="2" charset="0"/>
              </a:rPr>
              <a:t>Local Champion/Ambassador</a:t>
            </a:r>
          </a:p>
          <a:p>
            <a:pPr marL="798833" lvl="1" indent="-399416" algn="l">
              <a:lnSpc>
                <a:spcPts val="4995"/>
              </a:lnSpc>
              <a:buFont typeface="Arial"/>
              <a:buChar char="•"/>
            </a:pPr>
            <a:r>
              <a:rPr lang="en-US" sz="3700" dirty="0">
                <a:solidFill>
                  <a:srgbClr val="FFFFFF"/>
                </a:solidFill>
                <a:latin typeface="Montserrat" panose="00000500000000000000" pitchFamily="2" charset="0"/>
              </a:rPr>
              <a:t>Leadership Succession</a:t>
            </a:r>
          </a:p>
          <a:p>
            <a:pPr marL="798833" lvl="1" indent="-399416" algn="l">
              <a:lnSpc>
                <a:spcPts val="4995"/>
              </a:lnSpc>
              <a:buFont typeface="Arial"/>
              <a:buChar char="•"/>
            </a:pPr>
            <a:r>
              <a:rPr lang="en-US" sz="3700" dirty="0">
                <a:solidFill>
                  <a:srgbClr val="FFFFFF"/>
                </a:solidFill>
                <a:latin typeface="Montserrat" panose="00000500000000000000" pitchFamily="2" charset="0"/>
              </a:rPr>
              <a:t>Peer-to-peer networking</a:t>
            </a:r>
          </a:p>
          <a:p>
            <a:pPr marL="798833" lvl="1" indent="-399416" algn="l">
              <a:lnSpc>
                <a:spcPts val="4995"/>
              </a:lnSpc>
              <a:buFont typeface="Arial"/>
              <a:buChar char="•"/>
            </a:pPr>
            <a:r>
              <a:rPr lang="en-US" sz="3700" dirty="0">
                <a:solidFill>
                  <a:srgbClr val="FFFFFF"/>
                </a:solidFill>
                <a:latin typeface="Montserrat" panose="00000500000000000000" pitchFamily="2" charset="0"/>
              </a:rPr>
              <a:t>State/National Associations</a:t>
            </a:r>
          </a:p>
        </p:txBody>
      </p:sp>
      <p:sp>
        <p:nvSpPr>
          <p:cNvPr id="4" name="Freeform 4"/>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5">
              <a:extLst>
                <a:ext uri="{96DAC541-7B7A-43D3-8B79-37D633B846F1}">
                  <asvg:svgBlip xmlns:asvg="http://schemas.microsoft.com/office/drawing/2016/SVG/main" r:embed="rId6"/>
                </a:ext>
              </a:extLst>
            </a:blip>
            <a:stretch>
              <a:fillRect l="-179892" t="-109780" b="-96"/>
            </a:stretch>
          </a:blipFill>
        </p:spPr>
        <p:txBody>
          <a:bodyPr/>
          <a:lstStyle/>
          <a:p>
            <a:endParaRPr lang="en-US"/>
          </a:p>
        </p:txBody>
      </p:sp>
      <p:sp>
        <p:nvSpPr>
          <p:cNvPr id="5" name="Freeform 5"/>
          <p:cNvSpPr/>
          <p:nvPr/>
        </p:nvSpPr>
        <p:spPr>
          <a:xfrm>
            <a:off x="10408093" y="3638381"/>
            <a:ext cx="7240076" cy="4826717"/>
          </a:xfrm>
          <a:custGeom>
            <a:avLst/>
            <a:gdLst/>
            <a:ahLst/>
            <a:cxnLst/>
            <a:rect l="l" t="t" r="r" b="b"/>
            <a:pathLst>
              <a:path w="7240076" h="4826717">
                <a:moveTo>
                  <a:pt x="0" y="0"/>
                </a:moveTo>
                <a:lnTo>
                  <a:pt x="7240076" y="0"/>
                </a:lnTo>
                <a:lnTo>
                  <a:pt x="7240076" y="4826718"/>
                </a:lnTo>
                <a:lnTo>
                  <a:pt x="0" y="4826718"/>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1828800" y="1429745"/>
            <a:ext cx="16277778" cy="1205833"/>
          </a:xfrm>
          <a:prstGeom prst="rect">
            <a:avLst/>
          </a:prstGeom>
        </p:spPr>
        <p:txBody>
          <a:bodyPr wrap="square" lIns="0" tIns="0" rIns="0" bIns="0" rtlCol="0" anchor="t">
            <a:spAutoFit/>
          </a:bodyPr>
          <a:lstStyle/>
          <a:p>
            <a:pPr algn="l">
              <a:lnSpc>
                <a:spcPts val="10379"/>
              </a:lnSpc>
            </a:pPr>
            <a:r>
              <a:rPr lang="en-US" sz="5998" dirty="0">
                <a:solidFill>
                  <a:srgbClr val="FFFFFF"/>
                </a:solidFill>
                <a:latin typeface="Montserrat" panose="00000500000000000000" pitchFamily="2" charset="0"/>
              </a:rPr>
              <a:t>Important Things to Know</a:t>
            </a:r>
          </a:p>
        </p:txBody>
      </p:sp>
      <p:sp>
        <p:nvSpPr>
          <p:cNvPr id="3" name="TextBox 3"/>
          <p:cNvSpPr txBox="1"/>
          <p:nvPr/>
        </p:nvSpPr>
        <p:spPr>
          <a:xfrm>
            <a:off x="643684" y="3188001"/>
            <a:ext cx="15937980" cy="6894773"/>
          </a:xfrm>
          <a:prstGeom prst="rect">
            <a:avLst/>
          </a:prstGeom>
        </p:spPr>
        <p:txBody>
          <a:bodyPr wrap="square" lIns="0" tIns="0" rIns="0" bIns="0" rtlCol="0" anchor="t">
            <a:spAutoFit/>
          </a:bodyPr>
          <a:lstStyle/>
          <a:p>
            <a:pPr marL="1499236" lvl="3" indent="-571500" algn="l">
              <a:lnSpc>
                <a:spcPts val="4480"/>
              </a:lnSpc>
              <a:buFont typeface="Arial" panose="020B0604020202020204" pitchFamily="34" charset="0"/>
              <a:buChar char="•"/>
            </a:pPr>
            <a:r>
              <a:rPr lang="en-US" sz="3600" dirty="0">
                <a:solidFill>
                  <a:srgbClr val="FFFFFF"/>
                </a:solidFill>
                <a:latin typeface="Montserrat" panose="00000500000000000000" pitchFamily="2" charset="0"/>
              </a:rPr>
              <a:t>We are NOT a state agency</a:t>
            </a:r>
          </a:p>
          <a:p>
            <a:pPr marL="1499236" lvl="3" indent="-571500" algn="l">
              <a:lnSpc>
                <a:spcPts val="4480"/>
              </a:lnSpc>
              <a:buFont typeface="Arial" panose="020B0604020202020204" pitchFamily="34" charset="0"/>
              <a:buChar char="•"/>
            </a:pPr>
            <a:endParaRPr lang="en-US" sz="3600" dirty="0">
              <a:solidFill>
                <a:srgbClr val="FFFFFF"/>
              </a:solidFill>
              <a:latin typeface="Montserrat" panose="00000500000000000000" pitchFamily="2" charset="0"/>
            </a:endParaRPr>
          </a:p>
          <a:p>
            <a:pPr marL="1499236" lvl="3" indent="-571500" algn="l">
              <a:lnSpc>
                <a:spcPts val="4480"/>
              </a:lnSpc>
              <a:buFont typeface="Arial" panose="020B0604020202020204" pitchFamily="34" charset="0"/>
              <a:buChar char="•"/>
            </a:pPr>
            <a:r>
              <a:rPr lang="en-US" sz="3600" dirty="0">
                <a:solidFill>
                  <a:srgbClr val="FFFFFF"/>
                </a:solidFill>
                <a:latin typeface="Montserrat" panose="00000500000000000000" pitchFamily="2" charset="0"/>
              </a:rPr>
              <a:t>Accountable to the General Assembly through reporting only</a:t>
            </a:r>
          </a:p>
          <a:p>
            <a:pPr marL="1499236" lvl="3" indent="-571500" algn="l">
              <a:lnSpc>
                <a:spcPts val="4480"/>
              </a:lnSpc>
              <a:buFont typeface="Arial" panose="020B0604020202020204" pitchFamily="34" charset="0"/>
              <a:buChar char="•"/>
            </a:pPr>
            <a:endParaRPr lang="en-US" sz="3600" dirty="0">
              <a:solidFill>
                <a:srgbClr val="FFFFFF"/>
              </a:solidFill>
              <a:latin typeface="Montserrat" panose="00000500000000000000" pitchFamily="2" charset="0"/>
            </a:endParaRPr>
          </a:p>
          <a:p>
            <a:pPr marL="1499236" lvl="3" indent="-571500" algn="l">
              <a:lnSpc>
                <a:spcPts val="4480"/>
              </a:lnSpc>
              <a:buFont typeface="Arial" panose="020B0604020202020204" pitchFamily="34" charset="0"/>
              <a:buChar char="•"/>
            </a:pPr>
            <a:r>
              <a:rPr lang="en-US" sz="3600" dirty="0">
                <a:solidFill>
                  <a:srgbClr val="FFFFFF"/>
                </a:solidFill>
                <a:latin typeface="Montserrat" panose="00000500000000000000" pitchFamily="2" charset="0"/>
              </a:rPr>
              <a:t>Funding Mix is Diversifying</a:t>
            </a:r>
          </a:p>
          <a:p>
            <a:pPr marL="1499236" lvl="3" indent="-571500" algn="l">
              <a:lnSpc>
                <a:spcPts val="4480"/>
              </a:lnSpc>
              <a:buFont typeface="Arial" panose="020B0604020202020204" pitchFamily="34" charset="0"/>
              <a:buChar char="•"/>
            </a:pPr>
            <a:endParaRPr lang="en-US" sz="3600" dirty="0">
              <a:solidFill>
                <a:srgbClr val="FFFFFF"/>
              </a:solidFill>
              <a:latin typeface="Montserrat" panose="00000500000000000000" pitchFamily="2" charset="0"/>
            </a:endParaRPr>
          </a:p>
          <a:p>
            <a:pPr marL="1499236" lvl="3" indent="-571500" algn="l">
              <a:lnSpc>
                <a:spcPts val="4480"/>
              </a:lnSpc>
              <a:buFont typeface="Arial" panose="020B0604020202020204" pitchFamily="34" charset="0"/>
              <a:buChar char="•"/>
            </a:pPr>
            <a:r>
              <a:rPr lang="en-US" sz="3600" dirty="0">
                <a:solidFill>
                  <a:srgbClr val="FFFFFF"/>
                </a:solidFill>
                <a:latin typeface="Montserrat" panose="00000500000000000000" pitchFamily="2" charset="0"/>
              </a:rPr>
              <a:t>Commission adopts annual Work Program &amp;                                                 Budget Priorities</a:t>
            </a:r>
          </a:p>
          <a:p>
            <a:pPr marL="1499236" lvl="3" indent="-571500" algn="l">
              <a:lnSpc>
                <a:spcPts val="4480"/>
              </a:lnSpc>
              <a:buFont typeface="Arial" panose="020B0604020202020204" pitchFamily="34" charset="0"/>
              <a:buChar char="•"/>
            </a:pPr>
            <a:endParaRPr lang="en-US" sz="3600" dirty="0">
              <a:solidFill>
                <a:srgbClr val="FFFFFF"/>
              </a:solidFill>
              <a:latin typeface="Montserrat" panose="00000500000000000000" pitchFamily="2" charset="0"/>
            </a:endParaRPr>
          </a:p>
          <a:p>
            <a:pPr marL="1499236" lvl="3" indent="-571500" algn="l">
              <a:lnSpc>
                <a:spcPts val="4480"/>
              </a:lnSpc>
              <a:buFont typeface="Arial" panose="020B0604020202020204" pitchFamily="34" charset="0"/>
              <a:buChar char="•"/>
            </a:pPr>
            <a:r>
              <a:rPr lang="en-US" sz="3600" dirty="0">
                <a:solidFill>
                  <a:srgbClr val="FFFFFF"/>
                </a:solidFill>
                <a:latin typeface="Montserrat" panose="00000500000000000000" pitchFamily="2" charset="0"/>
              </a:rPr>
              <a:t>Organizational Key Imperatives advance 2019                Strategic Planning Framework </a:t>
            </a:r>
          </a:p>
          <a:p>
            <a:pPr marL="1236981" lvl="3" indent="-309245" algn="ctr">
              <a:lnSpc>
                <a:spcPts val="4480"/>
              </a:lnSpc>
            </a:pPr>
            <a:endParaRPr lang="en-US" sz="3600" dirty="0">
              <a:solidFill>
                <a:srgbClr val="FFFFFF"/>
              </a:solidFill>
              <a:latin typeface="Montserrat Medium" panose="00000600000000000000" pitchFamily="2" charset="0"/>
            </a:endParaRPr>
          </a:p>
        </p:txBody>
      </p:sp>
      <p:sp>
        <p:nvSpPr>
          <p:cNvPr id="4" name="Freeform 4"/>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3">
              <a:extLst>
                <a:ext uri="{96DAC541-7B7A-43D3-8B79-37D633B846F1}">
                  <asvg:svgBlip xmlns:asvg="http://schemas.microsoft.com/office/drawing/2016/SVG/main" r:embed="rId4"/>
                </a:ext>
              </a:extLst>
            </a:blip>
            <a:stretch>
              <a:fillRect l="-179892" t="-109780" b="-96"/>
            </a:stretch>
          </a:blipFill>
        </p:spPr>
        <p:txBody>
          <a:bodyPr/>
          <a:lstStyle/>
          <a:p>
            <a:endParaRPr lang="en-US"/>
          </a:p>
        </p:txBody>
      </p:sp>
      <p:sp>
        <p:nvSpPr>
          <p:cNvPr id="5" name="Freeform 5"/>
          <p:cNvSpPr/>
          <p:nvPr/>
        </p:nvSpPr>
        <p:spPr>
          <a:xfrm flipH="1">
            <a:off x="13106400" y="5705775"/>
            <a:ext cx="4537916" cy="3803599"/>
          </a:xfrm>
          <a:custGeom>
            <a:avLst/>
            <a:gdLst/>
            <a:ahLst/>
            <a:cxnLst/>
            <a:rect l="l" t="t" r="r" b="b"/>
            <a:pathLst>
              <a:path w="4537916" h="3803599">
                <a:moveTo>
                  <a:pt x="4537916" y="0"/>
                </a:moveTo>
                <a:lnTo>
                  <a:pt x="0" y="0"/>
                </a:lnTo>
                <a:lnTo>
                  <a:pt x="0" y="3803598"/>
                </a:lnTo>
                <a:lnTo>
                  <a:pt x="4537916" y="3803598"/>
                </a:lnTo>
                <a:lnTo>
                  <a:pt x="4537916"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Freeform 2"/>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3">
              <a:extLst>
                <a:ext uri="{96DAC541-7B7A-43D3-8B79-37D633B846F1}">
                  <asvg:svgBlip xmlns:asvg="http://schemas.microsoft.com/office/drawing/2016/SVG/main" r:embed="rId4"/>
                </a:ext>
              </a:extLst>
            </a:blip>
            <a:stretch>
              <a:fillRect l="-179892" t="-109780" b="-96"/>
            </a:stretch>
          </a:blipFill>
        </p:spPr>
        <p:txBody>
          <a:bodyPr/>
          <a:lstStyle/>
          <a:p>
            <a:endParaRPr lang="en-US"/>
          </a:p>
        </p:txBody>
      </p:sp>
      <p:sp>
        <p:nvSpPr>
          <p:cNvPr id="3" name="Freeform 3"/>
          <p:cNvSpPr/>
          <p:nvPr/>
        </p:nvSpPr>
        <p:spPr>
          <a:xfrm>
            <a:off x="-192709" y="4409836"/>
            <a:ext cx="4078928" cy="5277640"/>
          </a:xfrm>
          <a:custGeom>
            <a:avLst/>
            <a:gdLst/>
            <a:ahLst/>
            <a:cxnLst/>
            <a:rect l="l" t="t" r="r" b="b"/>
            <a:pathLst>
              <a:path w="4078928" h="5277640">
                <a:moveTo>
                  <a:pt x="0" y="0"/>
                </a:moveTo>
                <a:lnTo>
                  <a:pt x="4078928" y="0"/>
                </a:lnTo>
                <a:lnTo>
                  <a:pt x="4078928" y="5277640"/>
                </a:lnTo>
                <a:lnTo>
                  <a:pt x="0" y="52776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3366881" y="3345409"/>
            <a:ext cx="13892419" cy="4723892"/>
          </a:xfrm>
          <a:prstGeom prst="rect">
            <a:avLst/>
          </a:prstGeom>
        </p:spPr>
        <p:txBody>
          <a:bodyPr lIns="0" tIns="0" rIns="0" bIns="0" rtlCol="0" anchor="t">
            <a:spAutoFit/>
          </a:bodyPr>
          <a:lstStyle/>
          <a:p>
            <a:pPr algn="r">
              <a:lnSpc>
                <a:spcPts val="4144"/>
              </a:lnSpc>
            </a:pPr>
            <a:r>
              <a:rPr lang="en-US" sz="3700" dirty="0">
                <a:solidFill>
                  <a:schemeClr val="bg1"/>
                </a:solidFill>
                <a:latin typeface="Montserrat" panose="00000500000000000000" pitchFamily="2" charset="0"/>
                <a:hlinkClick r:id="rId7">
                  <a:extLst>
                    <a:ext uri="{A12FA001-AC4F-418D-AE19-62706E023703}">
                      <ahyp:hlinkClr xmlns:ahyp="http://schemas.microsoft.com/office/drawing/2018/hyperlinkcolor" val="tx"/>
                    </a:ext>
                  </a:extLst>
                </a:hlinkClick>
              </a:rPr>
              <a:t>National Association of Development Organizations</a:t>
            </a:r>
            <a:endParaRPr lang="en-US" sz="3700" dirty="0">
              <a:solidFill>
                <a:schemeClr val="bg1"/>
              </a:solidFill>
              <a:latin typeface="Montserrat" panose="00000500000000000000" pitchFamily="2" charset="0"/>
            </a:endParaRPr>
          </a:p>
          <a:p>
            <a:pPr algn="r">
              <a:lnSpc>
                <a:spcPts val="4144"/>
              </a:lnSpc>
            </a:pPr>
            <a:endParaRPr lang="en-US" sz="3700" dirty="0">
              <a:solidFill>
                <a:srgbClr val="FFFFFF"/>
              </a:solidFill>
              <a:latin typeface="Montserrat" panose="00000500000000000000" pitchFamily="2" charset="0"/>
            </a:endParaRPr>
          </a:p>
          <a:p>
            <a:pPr algn="r">
              <a:lnSpc>
                <a:spcPts val="4144"/>
              </a:lnSpc>
            </a:pPr>
            <a:r>
              <a:rPr lang="en-US" sz="3700" dirty="0">
                <a:solidFill>
                  <a:schemeClr val="bg1"/>
                </a:solidFill>
                <a:latin typeface="Montserrat" panose="00000500000000000000" pitchFamily="2" charset="0"/>
                <a:hlinkClick r:id="rId8">
                  <a:extLst>
                    <a:ext uri="{A12FA001-AC4F-418D-AE19-62706E023703}">
                      <ahyp:hlinkClr xmlns:ahyp="http://schemas.microsoft.com/office/drawing/2018/hyperlinkcolor" val="tx"/>
                    </a:ext>
                  </a:extLst>
                </a:hlinkClick>
              </a:rPr>
              <a:t>National Association of Regional Councils</a:t>
            </a:r>
            <a:endParaRPr lang="en-US" sz="3700" dirty="0">
              <a:solidFill>
                <a:schemeClr val="bg1"/>
              </a:solidFill>
              <a:latin typeface="Montserrat" panose="00000500000000000000" pitchFamily="2" charset="0"/>
            </a:endParaRPr>
          </a:p>
          <a:p>
            <a:pPr algn="r">
              <a:lnSpc>
                <a:spcPts val="4144"/>
              </a:lnSpc>
            </a:pPr>
            <a:endParaRPr lang="en-US" sz="3700" dirty="0">
              <a:solidFill>
                <a:srgbClr val="FFFFFF"/>
              </a:solidFill>
              <a:latin typeface="Montserrat" panose="00000500000000000000" pitchFamily="2" charset="0"/>
            </a:endParaRPr>
          </a:p>
          <a:p>
            <a:pPr algn="r">
              <a:lnSpc>
                <a:spcPts val="4144"/>
              </a:lnSpc>
            </a:pPr>
            <a:r>
              <a:rPr lang="en-US" sz="3700" dirty="0">
                <a:solidFill>
                  <a:schemeClr val="bg1"/>
                </a:solidFill>
                <a:latin typeface="Montserrat" panose="00000500000000000000" pitchFamily="2" charset="0"/>
                <a:hlinkClick r:id="rId9">
                  <a:extLst>
                    <a:ext uri="{A12FA001-AC4F-418D-AE19-62706E023703}">
                      <ahyp:hlinkClr xmlns:ahyp="http://schemas.microsoft.com/office/drawing/2018/hyperlinkcolor" val="tx"/>
                    </a:ext>
                  </a:extLst>
                </a:hlinkClick>
              </a:rPr>
              <a:t>Virginia Association of Planning District Commissions</a:t>
            </a:r>
            <a:endParaRPr lang="en-US" sz="3700" dirty="0">
              <a:solidFill>
                <a:schemeClr val="bg1"/>
              </a:solidFill>
              <a:latin typeface="Montserrat" panose="00000500000000000000" pitchFamily="2" charset="0"/>
            </a:endParaRPr>
          </a:p>
          <a:p>
            <a:pPr algn="r">
              <a:lnSpc>
                <a:spcPts val="4144"/>
              </a:lnSpc>
            </a:pPr>
            <a:endParaRPr lang="en-US" sz="3700" dirty="0">
              <a:solidFill>
                <a:srgbClr val="FFFFFF"/>
              </a:solidFill>
              <a:latin typeface="Montserrat" panose="00000500000000000000" pitchFamily="2" charset="0"/>
            </a:endParaRPr>
          </a:p>
          <a:p>
            <a:pPr algn="r">
              <a:lnSpc>
                <a:spcPts val="4144"/>
              </a:lnSpc>
            </a:pPr>
            <a:r>
              <a:rPr lang="en-US" sz="3700" dirty="0">
                <a:solidFill>
                  <a:schemeClr val="bg1"/>
                </a:solidFill>
                <a:latin typeface="Montserrat" panose="00000500000000000000" pitchFamily="2" charset="0"/>
                <a:hlinkClick r:id="rId10">
                  <a:extLst>
                    <a:ext uri="{A12FA001-AC4F-418D-AE19-62706E023703}">
                      <ahyp:hlinkClr xmlns:ahyp="http://schemas.microsoft.com/office/drawing/2018/hyperlinkcolor" val="tx"/>
                    </a:ext>
                  </a:extLst>
                </a:hlinkClick>
              </a:rPr>
              <a:t>Virginia Association of Counties</a:t>
            </a:r>
            <a:endParaRPr lang="en-US" sz="3700" dirty="0">
              <a:solidFill>
                <a:schemeClr val="bg1"/>
              </a:solidFill>
              <a:latin typeface="Montserrat" panose="00000500000000000000" pitchFamily="2" charset="0"/>
            </a:endParaRPr>
          </a:p>
          <a:p>
            <a:pPr algn="r">
              <a:lnSpc>
                <a:spcPts val="4144"/>
              </a:lnSpc>
            </a:pPr>
            <a:endParaRPr lang="en-US" sz="3700" dirty="0">
              <a:solidFill>
                <a:srgbClr val="FFFFFF"/>
              </a:solidFill>
              <a:latin typeface="Montserrat" panose="00000500000000000000" pitchFamily="2" charset="0"/>
            </a:endParaRPr>
          </a:p>
          <a:p>
            <a:pPr algn="r">
              <a:lnSpc>
                <a:spcPts val="4144"/>
              </a:lnSpc>
            </a:pPr>
            <a:r>
              <a:rPr lang="en-US" sz="3700" dirty="0">
                <a:solidFill>
                  <a:schemeClr val="bg1"/>
                </a:solidFill>
                <a:latin typeface="Montserrat" panose="00000500000000000000" pitchFamily="2" charset="0"/>
                <a:hlinkClick r:id="rId11">
                  <a:extLst>
                    <a:ext uri="{A12FA001-AC4F-418D-AE19-62706E023703}">
                      <ahyp:hlinkClr xmlns:ahyp="http://schemas.microsoft.com/office/drawing/2018/hyperlinkcolor" val="tx"/>
                    </a:ext>
                  </a:extLst>
                </a:hlinkClick>
              </a:rPr>
              <a:t>Virginia Municipal League</a:t>
            </a:r>
            <a:endParaRPr lang="en-US" sz="3700" dirty="0">
              <a:solidFill>
                <a:schemeClr val="bg1"/>
              </a:solidFill>
              <a:latin typeface="Montserrat" panose="00000500000000000000" pitchFamily="2" charset="0"/>
            </a:endParaRPr>
          </a:p>
        </p:txBody>
      </p:sp>
      <p:sp>
        <p:nvSpPr>
          <p:cNvPr id="5" name="TextBox 5"/>
          <p:cNvSpPr txBox="1"/>
          <p:nvPr/>
        </p:nvSpPr>
        <p:spPr>
          <a:xfrm>
            <a:off x="6781800" y="1119765"/>
            <a:ext cx="10477500" cy="1205833"/>
          </a:xfrm>
          <a:prstGeom prst="rect">
            <a:avLst/>
          </a:prstGeom>
        </p:spPr>
        <p:txBody>
          <a:bodyPr lIns="0" tIns="0" rIns="0" bIns="0" rtlCol="0" anchor="t">
            <a:spAutoFit/>
          </a:bodyPr>
          <a:lstStyle/>
          <a:p>
            <a:pPr algn="r">
              <a:lnSpc>
                <a:spcPts val="10379"/>
              </a:lnSpc>
            </a:pPr>
            <a:r>
              <a:rPr lang="en-US" sz="5998" dirty="0">
                <a:solidFill>
                  <a:srgbClr val="FFFFFF"/>
                </a:solidFill>
                <a:latin typeface="Montserrat" panose="00000500000000000000" pitchFamily="2" charset="0"/>
              </a:rPr>
              <a:t>Helpful Resources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Freeform 2"/>
          <p:cNvSpPr/>
          <p:nvPr/>
        </p:nvSpPr>
        <p:spPr>
          <a:xfrm>
            <a:off x="13467973" y="704983"/>
            <a:ext cx="4244725" cy="1386420"/>
          </a:xfrm>
          <a:custGeom>
            <a:avLst/>
            <a:gdLst/>
            <a:ahLst/>
            <a:cxnLst/>
            <a:rect l="l" t="t" r="r" b="b"/>
            <a:pathLst>
              <a:path w="4244725" h="1386420">
                <a:moveTo>
                  <a:pt x="0" y="0"/>
                </a:moveTo>
                <a:lnTo>
                  <a:pt x="4244725" y="0"/>
                </a:lnTo>
                <a:lnTo>
                  <a:pt x="4244725" y="1386420"/>
                </a:lnTo>
                <a:lnTo>
                  <a:pt x="0" y="1386420"/>
                </a:lnTo>
                <a:lnTo>
                  <a:pt x="0" y="0"/>
                </a:lnTo>
                <a:close/>
              </a:path>
            </a:pathLst>
          </a:custGeom>
          <a:blipFill>
            <a:blip r:embed="rId3"/>
            <a:stretch>
              <a:fillRect b="-59"/>
            </a:stretch>
          </a:blipFill>
        </p:spPr>
        <p:txBody>
          <a:bodyPr/>
          <a:lstStyle/>
          <a:p>
            <a:endParaRPr lang="en-US"/>
          </a:p>
        </p:txBody>
      </p:sp>
      <p:sp>
        <p:nvSpPr>
          <p:cNvPr id="3" name="Freeform 3"/>
          <p:cNvSpPr/>
          <p:nvPr/>
        </p:nvSpPr>
        <p:spPr>
          <a:xfrm>
            <a:off x="1922032" y="2633610"/>
            <a:ext cx="7261775" cy="5086268"/>
          </a:xfrm>
          <a:custGeom>
            <a:avLst/>
            <a:gdLst/>
            <a:ahLst/>
            <a:cxnLst/>
            <a:rect l="l" t="t" r="r" b="b"/>
            <a:pathLst>
              <a:path w="7261775" h="5086268">
                <a:moveTo>
                  <a:pt x="0" y="0"/>
                </a:moveTo>
                <a:lnTo>
                  <a:pt x="7261775" y="0"/>
                </a:lnTo>
                <a:lnTo>
                  <a:pt x="7261775" y="5086268"/>
                </a:lnTo>
                <a:lnTo>
                  <a:pt x="0" y="5086268"/>
                </a:lnTo>
                <a:lnTo>
                  <a:pt x="0" y="0"/>
                </a:lnTo>
                <a:close/>
              </a:path>
            </a:pathLst>
          </a:custGeom>
          <a:blipFill>
            <a:blip r:embed="rId4"/>
            <a:stretch>
              <a:fillRect r="-94"/>
            </a:stretch>
          </a:blipFill>
        </p:spPr>
        <p:txBody>
          <a:bodyPr/>
          <a:lstStyle/>
          <a:p>
            <a:endParaRPr lang="en-US"/>
          </a:p>
        </p:txBody>
      </p:sp>
      <p:sp>
        <p:nvSpPr>
          <p:cNvPr id="4" name="TextBox 4"/>
          <p:cNvSpPr txBox="1"/>
          <p:nvPr/>
        </p:nvSpPr>
        <p:spPr>
          <a:xfrm>
            <a:off x="9363965" y="4618919"/>
            <a:ext cx="8686800" cy="3100959"/>
          </a:xfrm>
          <a:prstGeom prst="rect">
            <a:avLst/>
          </a:prstGeom>
        </p:spPr>
        <p:txBody>
          <a:bodyPr lIns="0" tIns="0" rIns="0" bIns="0" rtlCol="0" anchor="t">
            <a:spAutoFit/>
          </a:bodyPr>
          <a:lstStyle/>
          <a:p>
            <a:pPr algn="ctr">
              <a:lnSpc>
                <a:spcPts val="6228"/>
              </a:lnSpc>
            </a:pPr>
            <a:r>
              <a:rPr lang="en-US" sz="3600" dirty="0">
                <a:solidFill>
                  <a:srgbClr val="FFFFFF"/>
                </a:solidFill>
                <a:latin typeface="Montserrat" panose="00000500000000000000" pitchFamily="2" charset="0"/>
              </a:rPr>
              <a:t>Martha Shickle, Executive Director</a:t>
            </a:r>
          </a:p>
          <a:p>
            <a:pPr algn="ctr">
              <a:lnSpc>
                <a:spcPts val="6228"/>
              </a:lnSpc>
            </a:pPr>
            <a:r>
              <a:rPr lang="en-US" sz="3600" dirty="0">
                <a:solidFill>
                  <a:srgbClr val="FFFFFF"/>
                </a:solidFill>
                <a:latin typeface="Montserrat" panose="00000500000000000000" pitchFamily="2" charset="0"/>
              </a:rPr>
              <a:t>804.924.7030 (o)</a:t>
            </a:r>
          </a:p>
          <a:p>
            <a:pPr algn="ctr">
              <a:lnSpc>
                <a:spcPts val="6228"/>
              </a:lnSpc>
            </a:pPr>
            <a:r>
              <a:rPr lang="en-US" sz="3600" dirty="0">
                <a:solidFill>
                  <a:srgbClr val="FFFFFF"/>
                </a:solidFill>
                <a:latin typeface="Montserrat" panose="00000500000000000000" pitchFamily="2" charset="0"/>
              </a:rPr>
              <a:t>540.336.1323 (m)</a:t>
            </a:r>
          </a:p>
          <a:p>
            <a:pPr algn="ctr">
              <a:lnSpc>
                <a:spcPts val="6228"/>
              </a:lnSpc>
            </a:pPr>
            <a:r>
              <a:rPr lang="en-US" sz="3600" dirty="0">
                <a:solidFill>
                  <a:srgbClr val="FFFFFF"/>
                </a:solidFill>
                <a:latin typeface="Montserrat" panose="00000500000000000000" pitchFamily="2" charset="0"/>
              </a:rPr>
              <a:t>martha@PlanRVA.org</a:t>
            </a:r>
          </a:p>
        </p:txBody>
      </p:sp>
      <p:sp>
        <p:nvSpPr>
          <p:cNvPr id="5" name="TextBox 5"/>
          <p:cNvSpPr txBox="1"/>
          <p:nvPr/>
        </p:nvSpPr>
        <p:spPr>
          <a:xfrm>
            <a:off x="1988725" y="7843067"/>
            <a:ext cx="7028057" cy="729234"/>
          </a:xfrm>
          <a:prstGeom prst="rect">
            <a:avLst/>
          </a:prstGeom>
        </p:spPr>
        <p:txBody>
          <a:bodyPr lIns="0" tIns="0" rIns="0" bIns="0" rtlCol="0" anchor="t">
            <a:spAutoFit/>
          </a:bodyPr>
          <a:lstStyle/>
          <a:p>
            <a:pPr algn="ctr">
              <a:lnSpc>
                <a:spcPts val="6228"/>
              </a:lnSpc>
            </a:pPr>
            <a:r>
              <a:rPr lang="en-US" sz="3600" dirty="0">
                <a:solidFill>
                  <a:srgbClr val="FFFFFF"/>
                </a:solidFill>
                <a:latin typeface="Montserrat" panose="00000500000000000000" pitchFamily="2" charset="0"/>
              </a:rPr>
              <a:t>Stay connected:</a:t>
            </a:r>
          </a:p>
        </p:txBody>
      </p:sp>
      <p:sp>
        <p:nvSpPr>
          <p:cNvPr id="6" name="Freeform 6"/>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5">
              <a:extLst>
                <a:ext uri="{96DAC541-7B7A-43D3-8B79-37D633B846F1}">
                  <asvg:svgBlip xmlns:asvg="http://schemas.microsoft.com/office/drawing/2016/SVG/main" r:embed="rId6"/>
                </a:ext>
              </a:extLst>
            </a:blip>
            <a:stretch>
              <a:fillRect l="-179892" t="-109780" b="-96"/>
            </a:stretch>
          </a:blipFill>
        </p:spPr>
        <p:txBody>
          <a:bodyPr/>
          <a:lstStyle/>
          <a:p>
            <a:endParaRPr lang="en-US"/>
          </a:p>
        </p:txBody>
      </p:sp>
      <p:sp>
        <p:nvSpPr>
          <p:cNvPr id="7" name="Freeform 7">
            <a:hlinkClick r:id="rId7"/>
          </p:cNvPr>
          <p:cNvSpPr/>
          <p:nvPr/>
        </p:nvSpPr>
        <p:spPr>
          <a:xfrm>
            <a:off x="7606662" y="8876466"/>
            <a:ext cx="763669" cy="763669"/>
          </a:xfrm>
          <a:custGeom>
            <a:avLst/>
            <a:gdLst/>
            <a:ahLst/>
            <a:cxnLst/>
            <a:rect l="l" t="t" r="r" b="b"/>
            <a:pathLst>
              <a:path w="763669" h="763669">
                <a:moveTo>
                  <a:pt x="0" y="0"/>
                </a:moveTo>
                <a:lnTo>
                  <a:pt x="763669" y="0"/>
                </a:lnTo>
                <a:lnTo>
                  <a:pt x="763669" y="763668"/>
                </a:lnTo>
                <a:lnTo>
                  <a:pt x="0" y="7636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a:hlinkClick r:id="rId10"/>
          </p:cNvPr>
          <p:cNvSpPr/>
          <p:nvPr/>
        </p:nvSpPr>
        <p:spPr>
          <a:xfrm>
            <a:off x="5885024" y="8876466"/>
            <a:ext cx="763669" cy="763669"/>
          </a:xfrm>
          <a:custGeom>
            <a:avLst/>
            <a:gdLst/>
            <a:ahLst/>
            <a:cxnLst/>
            <a:rect l="l" t="t" r="r" b="b"/>
            <a:pathLst>
              <a:path w="763669" h="763669">
                <a:moveTo>
                  <a:pt x="0" y="0"/>
                </a:moveTo>
                <a:lnTo>
                  <a:pt x="763669" y="0"/>
                </a:lnTo>
                <a:lnTo>
                  <a:pt x="763669" y="763668"/>
                </a:lnTo>
                <a:lnTo>
                  <a:pt x="0" y="7636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6745843" y="8884701"/>
            <a:ext cx="755434" cy="755434"/>
          </a:xfrm>
          <a:custGeom>
            <a:avLst/>
            <a:gdLst/>
            <a:ahLst/>
            <a:cxnLst/>
            <a:rect l="l" t="t" r="r" b="b"/>
            <a:pathLst>
              <a:path w="755434" h="755434">
                <a:moveTo>
                  <a:pt x="0" y="0"/>
                </a:moveTo>
                <a:lnTo>
                  <a:pt x="755434" y="0"/>
                </a:lnTo>
                <a:lnTo>
                  <a:pt x="755434" y="755433"/>
                </a:lnTo>
                <a:lnTo>
                  <a:pt x="0" y="75543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TextBox 10"/>
          <p:cNvSpPr txBox="1"/>
          <p:nvPr/>
        </p:nvSpPr>
        <p:spPr>
          <a:xfrm>
            <a:off x="2101855" y="8923909"/>
            <a:ext cx="3400899" cy="554482"/>
          </a:xfrm>
          <a:prstGeom prst="rect">
            <a:avLst/>
          </a:prstGeom>
        </p:spPr>
        <p:txBody>
          <a:bodyPr lIns="0" tIns="0" rIns="0" bIns="0" rtlCol="0" anchor="t">
            <a:spAutoFit/>
          </a:bodyPr>
          <a:lstStyle/>
          <a:p>
            <a:pPr marL="0" lvl="0" indent="0" algn="ctr">
              <a:lnSpc>
                <a:spcPts val="4843"/>
              </a:lnSpc>
              <a:spcBef>
                <a:spcPct val="0"/>
              </a:spcBef>
            </a:pPr>
            <a:r>
              <a:rPr lang="en-US" sz="2799">
                <a:solidFill>
                  <a:srgbClr val="FFFFFF"/>
                </a:solidFill>
                <a:latin typeface="Montserrat Medium Italics"/>
              </a:rPr>
              <a:t>www.planrva.org</a:t>
            </a:r>
          </a:p>
        </p:txBody>
      </p:sp>
      <p:sp>
        <p:nvSpPr>
          <p:cNvPr id="11" name="TextBox 11"/>
          <p:cNvSpPr txBox="1"/>
          <p:nvPr/>
        </p:nvSpPr>
        <p:spPr>
          <a:xfrm>
            <a:off x="9754637" y="3390900"/>
            <a:ext cx="7905455" cy="884929"/>
          </a:xfrm>
          <a:prstGeom prst="rect">
            <a:avLst/>
          </a:prstGeom>
        </p:spPr>
        <p:txBody>
          <a:bodyPr wrap="square" lIns="0" tIns="0" rIns="0" bIns="0" rtlCol="0" anchor="t">
            <a:spAutoFit/>
          </a:bodyPr>
          <a:lstStyle/>
          <a:p>
            <a:pPr algn="ctr">
              <a:lnSpc>
                <a:spcPts val="7610"/>
              </a:lnSpc>
              <a:spcBef>
                <a:spcPct val="0"/>
              </a:spcBef>
            </a:pPr>
            <a:r>
              <a:rPr lang="en-US" sz="4399" dirty="0">
                <a:solidFill>
                  <a:srgbClr val="FFFFFF"/>
                </a:solidFill>
                <a:latin typeface="Montserrat" panose="00000500000000000000" pitchFamily="2" charset="0"/>
              </a:rPr>
              <a:t>Thank You For Your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90D7-CEB1-5FEA-22CD-8C397AB10A15}"/>
              </a:ext>
            </a:extLst>
          </p:cNvPr>
          <p:cNvSpPr>
            <a:spLocks noGrp="1"/>
          </p:cNvSpPr>
          <p:nvPr>
            <p:ph type="title"/>
          </p:nvPr>
        </p:nvSpPr>
        <p:spPr/>
        <p:txBody>
          <a:bodyPr/>
          <a:lstStyle/>
          <a:p>
            <a:r>
              <a:rPr lang="en-US" dirty="0">
                <a:latin typeface="Montserrat" panose="00000500000000000000" pitchFamily="2" charset="0"/>
              </a:rPr>
              <a:t>Regional Cooperation Act</a:t>
            </a:r>
          </a:p>
        </p:txBody>
      </p:sp>
      <p:sp>
        <p:nvSpPr>
          <p:cNvPr id="3" name="Content Placeholder 2">
            <a:extLst>
              <a:ext uri="{FF2B5EF4-FFF2-40B4-BE49-F238E27FC236}">
                <a16:creationId xmlns:a16="http://schemas.microsoft.com/office/drawing/2014/main" id="{8FAD83ED-01C0-632A-283D-87B5070F5A38}"/>
              </a:ext>
            </a:extLst>
          </p:cNvPr>
          <p:cNvSpPr>
            <a:spLocks noGrp="1"/>
          </p:cNvSpPr>
          <p:nvPr>
            <p:ph idx="1"/>
          </p:nvPr>
        </p:nvSpPr>
        <p:spPr/>
        <p:txBody>
          <a:bodyPr vert="horz" lIns="137160" tIns="68580" rIns="137160" bIns="68580" rtlCol="0" anchor="t">
            <a:normAutofit lnSpcReduction="10000"/>
          </a:bodyPr>
          <a:lstStyle/>
          <a:p>
            <a:pPr marL="342900" indent="-342900"/>
            <a:r>
              <a:rPr lang="en-US" dirty="0">
                <a:latin typeface="Montserrat" panose="00000500000000000000" pitchFamily="2" charset="0"/>
                <a:hlinkClick r:id="rId3">
                  <a:extLst>
                    <a:ext uri="{A12FA001-AC4F-418D-AE19-62706E023703}">
                      <ahyp:hlinkClr xmlns:ahyp="http://schemas.microsoft.com/office/drawing/2018/hyperlinkcolor" val="tx"/>
                    </a:ext>
                  </a:extLst>
                </a:hlinkClick>
              </a:rPr>
              <a:t>Enabling legislation</a:t>
            </a:r>
            <a:r>
              <a:rPr lang="en-US" dirty="0">
                <a:latin typeface="Montserrat" panose="00000500000000000000" pitchFamily="2" charset="0"/>
              </a:rPr>
              <a:t> for planning district commissions</a:t>
            </a:r>
          </a:p>
          <a:p>
            <a:pPr marL="342900" indent="-342900"/>
            <a:endParaRPr lang="en-US" dirty="0">
              <a:latin typeface="Montserrat" panose="00000500000000000000" pitchFamily="2" charset="0"/>
            </a:endParaRPr>
          </a:p>
          <a:p>
            <a:pPr marL="342900" indent="-342900"/>
            <a:r>
              <a:rPr lang="en-US" dirty="0">
                <a:latin typeface="Montserrat" panose="00000500000000000000" pitchFamily="2" charset="0"/>
              </a:rPr>
              <a:t>Establishes 12 general duties of PDCs, including regional planning, technical assistance, regional coordination</a:t>
            </a:r>
          </a:p>
          <a:p>
            <a:pPr marL="342900" indent="-342900"/>
            <a:endParaRPr lang="en-US" dirty="0">
              <a:latin typeface="Montserrat" panose="00000500000000000000" pitchFamily="2" charset="0"/>
            </a:endParaRPr>
          </a:p>
          <a:p>
            <a:pPr marL="342900" indent="-342900"/>
            <a:r>
              <a:rPr lang="en-US" dirty="0">
                <a:latin typeface="Montserrat" panose="00000500000000000000" pitchFamily="2" charset="0"/>
              </a:rPr>
              <a:t>PDCs required to have a </a:t>
            </a:r>
            <a:r>
              <a:rPr lang="en-US" b="1" u="sng" dirty="0">
                <a:latin typeface="Montserrat" panose="00000500000000000000" pitchFamily="2" charset="0"/>
              </a:rPr>
              <a:t>regional strategic plan</a:t>
            </a:r>
            <a:r>
              <a:rPr lang="en-US" b="1" dirty="0">
                <a:latin typeface="Montserrat" panose="00000500000000000000" pitchFamily="2" charset="0"/>
              </a:rPr>
              <a:t> </a:t>
            </a:r>
            <a:r>
              <a:rPr lang="en-US" dirty="0">
                <a:latin typeface="Montserrat" panose="00000500000000000000" pitchFamily="2" charset="0"/>
              </a:rPr>
              <a:t>to guide the district on matters that are of importance to more than one locality.  Subject to public review and performance indicators.</a:t>
            </a:r>
          </a:p>
          <a:p>
            <a:pPr marL="342900" indent="-342900"/>
            <a:endParaRPr lang="en-US" dirty="0">
              <a:latin typeface="Montserrat" panose="00000500000000000000" pitchFamily="2" charset="0"/>
            </a:endParaRPr>
          </a:p>
          <a:p>
            <a:pPr marL="342900" indent="-342900"/>
            <a:r>
              <a:rPr lang="en-US" dirty="0">
                <a:latin typeface="Montserrat" panose="00000500000000000000" pitchFamily="2" charset="0"/>
              </a:rPr>
              <a:t>Required to report on strategic plan to DHCD annually: Status of the Plan and its Implementation</a:t>
            </a:r>
          </a:p>
        </p:txBody>
      </p:sp>
    </p:spTree>
    <p:extLst>
      <p:ext uri="{BB962C8B-B14F-4D97-AF65-F5344CB8AC3E}">
        <p14:creationId xmlns:p14="http://schemas.microsoft.com/office/powerpoint/2010/main" val="126202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33C5-D2BB-8569-579C-DF5BEEE0939D}"/>
              </a:ext>
            </a:extLst>
          </p:cNvPr>
          <p:cNvSpPr>
            <a:spLocks noGrp="1"/>
          </p:cNvSpPr>
          <p:nvPr>
            <p:ph type="title"/>
          </p:nvPr>
        </p:nvSpPr>
        <p:spPr/>
        <p:txBody>
          <a:bodyPr/>
          <a:lstStyle/>
          <a:p>
            <a:r>
              <a:rPr lang="en-US" dirty="0">
                <a:latin typeface="+mn-lt"/>
              </a:rPr>
              <a:t>RCA Highlights</a:t>
            </a:r>
          </a:p>
        </p:txBody>
      </p:sp>
      <p:sp>
        <p:nvSpPr>
          <p:cNvPr id="3" name="Content Placeholder 2">
            <a:extLst>
              <a:ext uri="{FF2B5EF4-FFF2-40B4-BE49-F238E27FC236}">
                <a16:creationId xmlns:a16="http://schemas.microsoft.com/office/drawing/2014/main" id="{E136BEA5-DD03-F4A5-86F4-041D7FB78FB8}"/>
              </a:ext>
            </a:extLst>
          </p:cNvPr>
          <p:cNvSpPr>
            <a:spLocks noGrp="1"/>
          </p:cNvSpPr>
          <p:nvPr>
            <p:ph sz="half" idx="1"/>
          </p:nvPr>
        </p:nvSpPr>
        <p:spPr/>
        <p:txBody>
          <a:bodyPr vert="horz" lIns="137160" tIns="68580" rIns="137160" bIns="68580" rtlCol="0" anchor="t">
            <a:normAutofit fontScale="62500" lnSpcReduction="20000"/>
          </a:bodyPr>
          <a:lstStyle/>
          <a:p>
            <a:pPr marL="342900" indent="-342900"/>
            <a:r>
              <a:rPr lang="en-US" dirty="0">
                <a:solidFill>
                  <a:schemeClr val="bg1"/>
                </a:solidFill>
                <a:hlinkClick r:id="rId3">
                  <a:extLst>
                    <a:ext uri="{A12FA001-AC4F-418D-AE19-62706E023703}">
                      <ahyp:hlinkClr xmlns:ahyp="http://schemas.microsoft.com/office/drawing/2018/hyperlinkcolor" val="tx"/>
                    </a:ext>
                  </a:extLst>
                </a:hlinkClick>
              </a:rPr>
              <a:t>Regional Cooperation Act (virginia.gov)</a:t>
            </a:r>
            <a:endParaRPr lang="en-US" dirty="0">
              <a:solidFill>
                <a:schemeClr val="bg1"/>
              </a:solidFill>
            </a:endParaRPr>
          </a:p>
          <a:p>
            <a:pPr marL="0" indent="0">
              <a:buNone/>
            </a:pPr>
            <a:endParaRPr lang="en-US" dirty="0">
              <a:solidFill>
                <a:schemeClr val="bg1"/>
              </a:solidFill>
            </a:endParaRPr>
          </a:p>
          <a:p>
            <a:pPr marL="342900" indent="-342900"/>
            <a:r>
              <a:rPr lang="en-US" b="1" dirty="0">
                <a:solidFill>
                  <a:schemeClr val="bg2"/>
                </a:solidFill>
              </a:rPr>
              <a:t>§ 15.2-4207. Purposes of commission</a:t>
            </a:r>
          </a:p>
          <a:p>
            <a:pPr marL="742971" lvl="1" indent="-342900"/>
            <a:r>
              <a:rPr lang="en-US" sz="4200" dirty="0">
                <a:solidFill>
                  <a:schemeClr val="bg2"/>
                </a:solidFill>
              </a:rPr>
              <a:t>encourage and facilitate local government cooperation and state-local cooperation in addressing on a regional basis problems of greater than local significance. </a:t>
            </a:r>
          </a:p>
          <a:p>
            <a:pPr marL="742971" lvl="1" indent="-342900"/>
            <a:r>
              <a:rPr lang="en-US" sz="4200" dirty="0">
                <a:solidFill>
                  <a:schemeClr val="bg2"/>
                </a:solidFill>
              </a:rPr>
              <a:t>Functional areas warranting regional cooperation may include, but shall not be limited to: (i) economic and physical infrastructure development; (ii) solid waste, water supply and other environmental management; (iii) transportation; (iv) criminal justice; (v) emergency management; (vi) human services; and (vii) recreation.</a:t>
            </a:r>
          </a:p>
          <a:p>
            <a:pPr marL="400071" lvl="1" indent="0">
              <a:buNone/>
            </a:pPr>
            <a:endParaRPr lang="en-US" sz="4200" b="1" dirty="0">
              <a:solidFill>
                <a:schemeClr val="bg2"/>
              </a:solidFill>
            </a:endParaRPr>
          </a:p>
          <a:p>
            <a:pPr marL="342900" indent="-342900"/>
            <a:r>
              <a:rPr lang="en-US" b="1" dirty="0">
                <a:solidFill>
                  <a:schemeClr val="bg2"/>
                </a:solidFill>
              </a:rPr>
              <a:t>§ 15.2-4208. General duties of planning district commissions</a:t>
            </a:r>
          </a:p>
          <a:p>
            <a:pPr marL="742971" lvl="1" indent="-342900"/>
            <a:r>
              <a:rPr lang="en-US" sz="4200" dirty="0">
                <a:solidFill>
                  <a:schemeClr val="bg2"/>
                </a:solidFill>
              </a:rPr>
              <a:t>12 duties</a:t>
            </a:r>
          </a:p>
          <a:p>
            <a:pPr marL="342900" indent="-342900"/>
            <a:endParaRPr lang="en-US" dirty="0"/>
          </a:p>
          <a:p>
            <a:pPr marL="342900" indent="-342900"/>
            <a:endParaRPr lang="en-US" dirty="0"/>
          </a:p>
        </p:txBody>
      </p:sp>
      <p:sp>
        <p:nvSpPr>
          <p:cNvPr id="4" name="Content Placeholder 3">
            <a:extLst>
              <a:ext uri="{FF2B5EF4-FFF2-40B4-BE49-F238E27FC236}">
                <a16:creationId xmlns:a16="http://schemas.microsoft.com/office/drawing/2014/main" id="{8935693F-FD1B-2FD7-C732-717F30F8B1BC}"/>
              </a:ext>
            </a:extLst>
          </p:cNvPr>
          <p:cNvSpPr>
            <a:spLocks noGrp="1"/>
          </p:cNvSpPr>
          <p:nvPr>
            <p:ph sz="half" idx="2"/>
          </p:nvPr>
        </p:nvSpPr>
        <p:spPr>
          <a:xfrm>
            <a:off x="9601202" y="1282700"/>
            <a:ext cx="8229600" cy="8001000"/>
          </a:xfrm>
        </p:spPr>
        <p:txBody>
          <a:bodyPr vert="horz" lIns="137160" tIns="68580" rIns="137160" bIns="68580" rtlCol="0" anchor="t">
            <a:noAutofit/>
          </a:bodyPr>
          <a:lstStyle/>
          <a:p>
            <a:pPr marL="342900" indent="-342900"/>
            <a:r>
              <a:rPr lang="en-US" sz="2300" b="1" dirty="0">
                <a:solidFill>
                  <a:schemeClr val="bg2"/>
                </a:solidFill>
                <a:latin typeface="Montserrat" panose="00000500000000000000" pitchFamily="2" charset="0"/>
              </a:rPr>
              <a:t>§ 15.2-4209. Preparation and adoption of regional strategic plan</a:t>
            </a:r>
            <a:endParaRPr lang="en-US" sz="2300" dirty="0">
              <a:solidFill>
                <a:schemeClr val="bg2"/>
              </a:solidFill>
              <a:latin typeface="Montserrat" panose="00000500000000000000" pitchFamily="2" charset="0"/>
            </a:endParaRPr>
          </a:p>
          <a:p>
            <a:pPr marL="742971" lvl="1" indent="-342900"/>
            <a:r>
              <a:rPr lang="en-US" sz="2300" dirty="0">
                <a:solidFill>
                  <a:schemeClr val="bg2"/>
                </a:solidFill>
                <a:latin typeface="Montserrat" panose="00000500000000000000" pitchFamily="2" charset="0"/>
              </a:rPr>
              <a:t>each planning district commission shall prepare a regional strategic plan for the guidance of the district</a:t>
            </a:r>
          </a:p>
          <a:p>
            <a:pPr marL="742971" lvl="1" indent="-342900"/>
            <a:r>
              <a:rPr lang="en-US" sz="2300" dirty="0">
                <a:solidFill>
                  <a:schemeClr val="bg2"/>
                </a:solidFill>
                <a:latin typeface="Montserrat" panose="00000500000000000000" pitchFamily="2" charset="0"/>
              </a:rPr>
              <a:t>The plan shall concern those elements which are of importance in more than one of the localities within the district</a:t>
            </a:r>
          </a:p>
          <a:p>
            <a:pPr marL="742971" lvl="1" indent="-342900"/>
            <a:r>
              <a:rPr lang="en-US" sz="2300" dirty="0">
                <a:solidFill>
                  <a:schemeClr val="bg2"/>
                </a:solidFill>
                <a:latin typeface="Montserrat" panose="00000500000000000000" pitchFamily="2" charset="0"/>
              </a:rPr>
              <a:t>The plan shall include regional goals and objectives, strategies to meet those goals and objectives and mechanisms for measuring progress toward the goals and objectives. </a:t>
            </a:r>
          </a:p>
          <a:p>
            <a:pPr marL="742971" lvl="1" indent="-342900"/>
            <a:r>
              <a:rPr lang="en-US" sz="2300" dirty="0">
                <a:solidFill>
                  <a:schemeClr val="bg2"/>
                </a:solidFill>
                <a:latin typeface="Montserrat" panose="00000500000000000000" pitchFamily="2" charset="0"/>
              </a:rPr>
              <a:t>The strategic plan shall include those subjects necessary to promote the orderly and efficient development of the physical, social and economic elements of the district such as transportation, housing, economic development and environmental management. </a:t>
            </a:r>
          </a:p>
          <a:p>
            <a:pPr marL="742971" lvl="1" indent="-342900"/>
            <a:r>
              <a:rPr lang="en-US" sz="2300" dirty="0">
                <a:solidFill>
                  <a:schemeClr val="bg2"/>
                </a:solidFill>
                <a:latin typeface="Montserrat" panose="00000500000000000000" pitchFamily="2" charset="0"/>
              </a:rPr>
              <a:t>In developing the regional strategic plan, the planning district commission shall seek input from a wide range of organizations in the region, including local governing bodies, the business community and citizen organizations.</a:t>
            </a:r>
          </a:p>
        </p:txBody>
      </p:sp>
    </p:spTree>
    <p:extLst>
      <p:ext uri="{BB962C8B-B14F-4D97-AF65-F5344CB8AC3E}">
        <p14:creationId xmlns:p14="http://schemas.microsoft.com/office/powerpoint/2010/main" val="106942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1183261" y="2912979"/>
            <a:ext cx="15921479" cy="1683410"/>
          </a:xfrm>
          <a:prstGeom prst="rect">
            <a:avLst/>
          </a:prstGeom>
        </p:spPr>
        <p:txBody>
          <a:bodyPr lIns="0" tIns="0" rIns="0" bIns="0" rtlCol="0" anchor="t">
            <a:spAutoFit/>
          </a:bodyPr>
          <a:lstStyle/>
          <a:p>
            <a:pPr algn="ctr">
              <a:lnSpc>
                <a:spcPts val="4480"/>
              </a:lnSpc>
            </a:pPr>
            <a:r>
              <a:rPr lang="en-US" sz="3200" dirty="0">
                <a:solidFill>
                  <a:srgbClr val="FFFFFF"/>
                </a:solidFill>
                <a:latin typeface="Montserrat" panose="00000500000000000000" pitchFamily="2" charset="0"/>
              </a:rPr>
              <a:t>PlanRVA staff are available to support local government in many ways ranging from special events support, grant writing, policy research and analysis, data collection and planning.  </a:t>
            </a:r>
          </a:p>
        </p:txBody>
      </p:sp>
      <p:sp>
        <p:nvSpPr>
          <p:cNvPr id="3" name="Freeform 3"/>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3">
              <a:extLst>
                <a:ext uri="{96DAC541-7B7A-43D3-8B79-37D633B846F1}">
                  <asvg:svgBlip xmlns:asvg="http://schemas.microsoft.com/office/drawing/2016/SVG/main" r:embed="rId4"/>
                </a:ext>
              </a:extLst>
            </a:blip>
            <a:stretch>
              <a:fillRect l="-179892" t="-109780" b="-96"/>
            </a:stretch>
          </a:blipFill>
        </p:spPr>
        <p:txBody>
          <a:bodyPr/>
          <a:lstStyle/>
          <a:p>
            <a:endParaRPr lang="en-US"/>
          </a:p>
        </p:txBody>
      </p:sp>
      <p:sp>
        <p:nvSpPr>
          <p:cNvPr id="4" name="Freeform 4"/>
          <p:cNvSpPr/>
          <p:nvPr/>
        </p:nvSpPr>
        <p:spPr>
          <a:xfrm>
            <a:off x="12226758" y="5309640"/>
            <a:ext cx="4475220" cy="4114800"/>
          </a:xfrm>
          <a:custGeom>
            <a:avLst/>
            <a:gdLst/>
            <a:ahLst/>
            <a:cxnLst/>
            <a:rect l="l" t="t" r="r" b="b"/>
            <a:pathLst>
              <a:path w="4475220" h="4114800">
                <a:moveTo>
                  <a:pt x="0" y="0"/>
                </a:moveTo>
                <a:lnTo>
                  <a:pt x="4475221" y="0"/>
                </a:lnTo>
                <a:lnTo>
                  <a:pt x="447522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2892094" y="1258047"/>
            <a:ext cx="11572274" cy="1127989"/>
          </a:xfrm>
          <a:prstGeom prst="rect">
            <a:avLst/>
          </a:prstGeom>
        </p:spPr>
        <p:txBody>
          <a:bodyPr lIns="0" tIns="0" rIns="0" bIns="0" rtlCol="0" anchor="t">
            <a:spAutoFit/>
          </a:bodyPr>
          <a:lstStyle/>
          <a:p>
            <a:pPr algn="ctr">
              <a:lnSpc>
                <a:spcPts val="9687"/>
              </a:lnSpc>
            </a:pPr>
            <a:r>
              <a:rPr lang="en-US" sz="5599" dirty="0">
                <a:solidFill>
                  <a:srgbClr val="FFFFFF"/>
                </a:solidFill>
                <a:latin typeface="Montserrat" panose="00000500000000000000" pitchFamily="2" charset="0"/>
              </a:rPr>
              <a:t>Local Technical Assistance</a:t>
            </a:r>
          </a:p>
        </p:txBody>
      </p:sp>
      <p:sp>
        <p:nvSpPr>
          <p:cNvPr id="6" name="TextBox 6"/>
          <p:cNvSpPr txBox="1"/>
          <p:nvPr/>
        </p:nvSpPr>
        <p:spPr>
          <a:xfrm>
            <a:off x="2129699" y="5650275"/>
            <a:ext cx="12108787" cy="3991734"/>
          </a:xfrm>
          <a:prstGeom prst="rect">
            <a:avLst/>
          </a:prstGeom>
        </p:spPr>
        <p:txBody>
          <a:bodyPr lIns="0" tIns="0" rIns="0" bIns="0" rtlCol="0" anchor="t">
            <a:spAutoFit/>
          </a:bodyPr>
          <a:lstStyle/>
          <a:p>
            <a:pPr marL="731521" lvl="2" indent="-243840">
              <a:lnSpc>
                <a:spcPts val="4480"/>
              </a:lnSpc>
              <a:buFont typeface="Arial"/>
              <a:buChar char="⚬"/>
            </a:pPr>
            <a:r>
              <a:rPr lang="en-US" sz="3200" dirty="0">
                <a:solidFill>
                  <a:srgbClr val="FFFFFF"/>
                </a:solidFill>
                <a:latin typeface="Montserrat" panose="00000500000000000000" pitchFamily="2" charset="0"/>
              </a:rPr>
              <a:t>Grant Writing &amp; Administration</a:t>
            </a:r>
          </a:p>
          <a:p>
            <a:pPr marL="731521" lvl="2" indent="-243840">
              <a:lnSpc>
                <a:spcPts val="4480"/>
              </a:lnSpc>
              <a:buFont typeface="Arial"/>
              <a:buChar char="⚬"/>
            </a:pPr>
            <a:r>
              <a:rPr lang="en-US" sz="3200" dirty="0">
                <a:solidFill>
                  <a:srgbClr val="FFFFFF"/>
                </a:solidFill>
                <a:latin typeface="Montserrat" panose="00000500000000000000" pitchFamily="2" charset="0"/>
              </a:rPr>
              <a:t>Data, Research &amp; Analysis</a:t>
            </a:r>
          </a:p>
          <a:p>
            <a:pPr marL="731521" lvl="2" indent="-243840">
              <a:lnSpc>
                <a:spcPts val="4480"/>
              </a:lnSpc>
              <a:buFont typeface="Arial"/>
              <a:buChar char="⚬"/>
            </a:pPr>
            <a:r>
              <a:rPr lang="en-US" sz="3200" dirty="0">
                <a:solidFill>
                  <a:srgbClr val="FFFFFF"/>
                </a:solidFill>
                <a:latin typeface="Montserrat" panose="00000500000000000000" pitchFamily="2" charset="0"/>
              </a:rPr>
              <a:t>Planning and Project Management</a:t>
            </a:r>
          </a:p>
          <a:p>
            <a:pPr marL="731521" lvl="2" indent="-243840">
              <a:lnSpc>
                <a:spcPts val="4480"/>
              </a:lnSpc>
              <a:buFont typeface="Arial"/>
              <a:buChar char="⚬"/>
            </a:pPr>
            <a:r>
              <a:rPr lang="en-US" sz="3200" dirty="0">
                <a:solidFill>
                  <a:srgbClr val="FFFFFF"/>
                </a:solidFill>
                <a:latin typeface="Montserrat" panose="00000500000000000000" pitchFamily="2" charset="0"/>
              </a:rPr>
              <a:t>Public Engagement and Outreach</a:t>
            </a:r>
          </a:p>
          <a:p>
            <a:pPr marL="731521" lvl="2" indent="-243840">
              <a:lnSpc>
                <a:spcPts val="4480"/>
              </a:lnSpc>
              <a:buFont typeface="Arial"/>
              <a:buChar char="⚬"/>
            </a:pPr>
            <a:r>
              <a:rPr lang="en-US" sz="3200" dirty="0">
                <a:solidFill>
                  <a:srgbClr val="FFFFFF"/>
                </a:solidFill>
                <a:latin typeface="Montserrat" panose="00000500000000000000" pitchFamily="2" charset="0"/>
              </a:rPr>
              <a:t>Administrative/ Back Office</a:t>
            </a:r>
          </a:p>
          <a:p>
            <a:pPr marL="731521" lvl="2" indent="-243840">
              <a:lnSpc>
                <a:spcPts val="4480"/>
              </a:lnSpc>
            </a:pPr>
            <a:endParaRPr lang="en-US" sz="3200" dirty="0">
              <a:solidFill>
                <a:srgbClr val="FFFFFF"/>
              </a:solidFill>
              <a:latin typeface="Montserrat Medium" panose="00000600000000000000" pitchFamily="2" charset="0"/>
            </a:endParaRPr>
          </a:p>
          <a:p>
            <a:pPr marL="731521" lvl="2" indent="-243840">
              <a:lnSpc>
                <a:spcPts val="4480"/>
              </a:lnSpc>
            </a:pPr>
            <a:endParaRPr lang="en-US" sz="3200" dirty="0">
              <a:solidFill>
                <a:srgbClr val="FFFFFF"/>
              </a:solidFill>
              <a:latin typeface="Montserrat Medium" panose="000006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Freeform 2"/>
          <p:cNvSpPr/>
          <p:nvPr/>
        </p:nvSpPr>
        <p:spPr>
          <a:xfrm>
            <a:off x="11942756" y="683697"/>
            <a:ext cx="5316544" cy="2718083"/>
          </a:xfrm>
          <a:custGeom>
            <a:avLst/>
            <a:gdLst/>
            <a:ahLst/>
            <a:cxnLst/>
            <a:rect l="l" t="t" r="r" b="b"/>
            <a:pathLst>
              <a:path w="5316544" h="2718083">
                <a:moveTo>
                  <a:pt x="0" y="0"/>
                </a:moveTo>
                <a:lnTo>
                  <a:pt x="5316544" y="0"/>
                </a:lnTo>
                <a:lnTo>
                  <a:pt x="5316544" y="2718083"/>
                </a:lnTo>
                <a:lnTo>
                  <a:pt x="0" y="2718083"/>
                </a:lnTo>
                <a:lnTo>
                  <a:pt x="0" y="0"/>
                </a:lnTo>
                <a:close/>
              </a:path>
            </a:pathLst>
          </a:custGeom>
          <a:blipFill>
            <a:blip r:embed="rId3">
              <a:extLst>
                <a:ext uri="{96DAC541-7B7A-43D3-8B79-37D633B846F1}">
                  <asvg:svgBlip xmlns:asvg="http://schemas.microsoft.com/office/drawing/2016/SVG/main" r:embed="rId4"/>
                </a:ext>
              </a:extLst>
            </a:blip>
            <a:stretch>
              <a:fillRect b="-73"/>
            </a:stretch>
          </a:blipFill>
        </p:spPr>
        <p:txBody>
          <a:bodyPr/>
          <a:lstStyle/>
          <a:p>
            <a:endParaRPr lang="en-US"/>
          </a:p>
        </p:txBody>
      </p:sp>
      <p:sp>
        <p:nvSpPr>
          <p:cNvPr id="3" name="TextBox 3"/>
          <p:cNvSpPr txBox="1"/>
          <p:nvPr/>
        </p:nvSpPr>
        <p:spPr>
          <a:xfrm>
            <a:off x="1028700" y="4169880"/>
            <a:ext cx="16953579" cy="2527935"/>
          </a:xfrm>
          <a:prstGeom prst="rect">
            <a:avLst/>
          </a:prstGeom>
        </p:spPr>
        <p:txBody>
          <a:bodyPr lIns="0" tIns="0" rIns="0" bIns="0" rtlCol="0" anchor="t">
            <a:spAutoFit/>
          </a:bodyPr>
          <a:lstStyle/>
          <a:p>
            <a:pPr marL="822960" lvl="2" indent="-274320" algn="just">
              <a:lnSpc>
                <a:spcPts val="5040"/>
              </a:lnSpc>
              <a:buFont typeface="Arial"/>
              <a:buChar char="⚬"/>
            </a:pPr>
            <a:r>
              <a:rPr lang="en-US" sz="3600" dirty="0">
                <a:solidFill>
                  <a:srgbClr val="FFFFFF"/>
                </a:solidFill>
                <a:latin typeface="Montserrat" panose="00000500000000000000" pitchFamily="2" charset="0"/>
              </a:rPr>
              <a:t>Use data to identify future challenges and opportunities</a:t>
            </a:r>
          </a:p>
          <a:p>
            <a:pPr marL="822960" lvl="2" indent="-274320" algn="just">
              <a:lnSpc>
                <a:spcPts val="5040"/>
              </a:lnSpc>
              <a:buFont typeface="Arial"/>
              <a:buChar char="⚬"/>
            </a:pPr>
            <a:r>
              <a:rPr lang="en-US" sz="3600" dirty="0">
                <a:solidFill>
                  <a:srgbClr val="FFFFFF"/>
                </a:solidFill>
                <a:latin typeface="Montserrat" panose="00000500000000000000" pitchFamily="2" charset="0"/>
              </a:rPr>
              <a:t>Convene local governments to facilitate regional collaboration</a:t>
            </a:r>
          </a:p>
          <a:p>
            <a:pPr marL="822960" lvl="2" indent="-274320" algn="just">
              <a:lnSpc>
                <a:spcPts val="5040"/>
              </a:lnSpc>
              <a:buFont typeface="Arial"/>
              <a:buChar char="⚬"/>
            </a:pPr>
            <a:r>
              <a:rPr lang="en-US" sz="3600" dirty="0">
                <a:solidFill>
                  <a:srgbClr val="FFFFFF"/>
                </a:solidFill>
                <a:latin typeface="Montserrat" panose="00000500000000000000" pitchFamily="2" charset="0"/>
              </a:rPr>
              <a:t>Cultivate partnerships and resources to develop innovative solutions</a:t>
            </a:r>
          </a:p>
          <a:p>
            <a:pPr marL="822960" lvl="2" indent="-274320" algn="just">
              <a:lnSpc>
                <a:spcPts val="5040"/>
              </a:lnSpc>
              <a:buFont typeface="Arial"/>
              <a:buChar char="⚬"/>
            </a:pPr>
            <a:r>
              <a:rPr lang="en-US" sz="3600" dirty="0">
                <a:solidFill>
                  <a:srgbClr val="FFFFFF"/>
                </a:solidFill>
                <a:latin typeface="Montserrat" panose="00000500000000000000" pitchFamily="2" charset="0"/>
              </a:rPr>
              <a:t>Draft and implement plans of action</a:t>
            </a:r>
          </a:p>
        </p:txBody>
      </p:sp>
      <p:sp>
        <p:nvSpPr>
          <p:cNvPr id="4" name="TextBox 4"/>
          <p:cNvSpPr txBox="1"/>
          <p:nvPr/>
        </p:nvSpPr>
        <p:spPr>
          <a:xfrm>
            <a:off x="1658660" y="1509829"/>
            <a:ext cx="10284096" cy="2171301"/>
          </a:xfrm>
          <a:prstGeom prst="rect">
            <a:avLst/>
          </a:prstGeom>
        </p:spPr>
        <p:txBody>
          <a:bodyPr lIns="0" tIns="0" rIns="0" bIns="0" rtlCol="0" anchor="t">
            <a:spAutoFit/>
          </a:bodyPr>
          <a:lstStyle/>
          <a:p>
            <a:pPr algn="just">
              <a:lnSpc>
                <a:spcPts val="9687"/>
              </a:lnSpc>
            </a:pPr>
            <a:r>
              <a:rPr lang="en-US" sz="5599" dirty="0">
                <a:solidFill>
                  <a:srgbClr val="FFFFFF"/>
                </a:solidFill>
                <a:latin typeface="Montserrat" panose="00000500000000000000" pitchFamily="2" charset="0"/>
              </a:rPr>
              <a:t>Regional Planning: </a:t>
            </a:r>
          </a:p>
          <a:p>
            <a:pPr algn="just">
              <a:lnSpc>
                <a:spcPts val="7956"/>
              </a:lnSpc>
            </a:pPr>
            <a:r>
              <a:rPr lang="en-US" sz="4599" dirty="0">
                <a:solidFill>
                  <a:srgbClr val="FFFFFF"/>
                </a:solidFill>
                <a:latin typeface="Montserrat" panose="00000500000000000000" pitchFamily="2" charset="0"/>
              </a:rPr>
              <a:t>How Does It Work?</a:t>
            </a:r>
          </a:p>
        </p:txBody>
      </p:sp>
      <p:sp>
        <p:nvSpPr>
          <p:cNvPr id="5" name="TextBox 5"/>
          <p:cNvSpPr txBox="1"/>
          <p:nvPr/>
        </p:nvSpPr>
        <p:spPr>
          <a:xfrm>
            <a:off x="1567907" y="7469340"/>
            <a:ext cx="15691393" cy="594971"/>
          </a:xfrm>
          <a:prstGeom prst="rect">
            <a:avLst/>
          </a:prstGeom>
        </p:spPr>
        <p:txBody>
          <a:bodyPr lIns="0" tIns="0" rIns="0" bIns="0" rtlCol="0" anchor="t">
            <a:spAutoFit/>
          </a:bodyPr>
          <a:lstStyle/>
          <a:p>
            <a:pPr algn="ctr">
              <a:lnSpc>
                <a:spcPts val="5040"/>
              </a:lnSpc>
            </a:pPr>
            <a:r>
              <a:rPr lang="en-US" sz="3600" dirty="0">
                <a:solidFill>
                  <a:srgbClr val="FFFFFF"/>
                </a:solidFill>
                <a:latin typeface="Montserrat" panose="00000500000000000000" pitchFamily="2" charset="0"/>
              </a:rPr>
              <a:t>...to ensure the region is a place for all to live, work, play and thrive.</a:t>
            </a:r>
          </a:p>
        </p:txBody>
      </p:sp>
      <p:sp>
        <p:nvSpPr>
          <p:cNvPr id="6" name="Freeform 6"/>
          <p:cNvSpPr/>
          <p:nvPr/>
        </p:nvSpPr>
        <p:spPr>
          <a:xfrm rot="-5400000" flipV="1">
            <a:off x="-187359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5">
              <a:extLst>
                <a:ext uri="{96DAC541-7B7A-43D3-8B79-37D633B846F1}">
                  <asvg:svgBlip xmlns:asvg="http://schemas.microsoft.com/office/drawing/2016/SVG/main" r:embed="rId6"/>
                </a:ext>
              </a:extLst>
            </a:blip>
            <a:stretch>
              <a:fillRect l="-179892" t="-109780" b="-96"/>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6EB6-D26D-8BE5-DA7C-C7A4CB2B015F}"/>
              </a:ext>
            </a:extLst>
          </p:cNvPr>
          <p:cNvSpPr>
            <a:spLocks noGrp="1"/>
          </p:cNvSpPr>
          <p:nvPr>
            <p:ph type="title"/>
          </p:nvPr>
        </p:nvSpPr>
        <p:spPr>
          <a:xfrm>
            <a:off x="-296606" y="478294"/>
            <a:ext cx="11582400" cy="1143000"/>
          </a:xfrm>
        </p:spPr>
        <p:txBody>
          <a:bodyPr/>
          <a:lstStyle/>
          <a:p>
            <a:r>
              <a:rPr lang="en-US" dirty="0">
                <a:latin typeface="+mn-lt"/>
              </a:rPr>
              <a:t>Regional Strategic Plan</a:t>
            </a:r>
          </a:p>
        </p:txBody>
      </p:sp>
      <p:sp>
        <p:nvSpPr>
          <p:cNvPr id="4" name="Hexagon 3">
            <a:extLst>
              <a:ext uri="{FF2B5EF4-FFF2-40B4-BE49-F238E27FC236}">
                <a16:creationId xmlns:a16="http://schemas.microsoft.com/office/drawing/2014/main" id="{FE9526AD-BFBA-1E75-3C8D-747A907B1AC4}"/>
              </a:ext>
            </a:extLst>
          </p:cNvPr>
          <p:cNvSpPr/>
          <p:nvPr/>
        </p:nvSpPr>
        <p:spPr>
          <a:xfrm>
            <a:off x="10734640" y="3551432"/>
            <a:ext cx="3749510" cy="3232337"/>
          </a:xfrm>
          <a:prstGeom prst="hexagon">
            <a:avLst/>
          </a:prstGeom>
          <a:solidFill>
            <a:srgbClr val="002D7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700">
                <a:solidFill>
                  <a:prstClr val="white"/>
                </a:solidFill>
                <a:latin typeface="Montserrat"/>
              </a:rPr>
              <a:t>Core Regional Vision</a:t>
            </a:r>
          </a:p>
        </p:txBody>
      </p:sp>
      <p:sp>
        <p:nvSpPr>
          <p:cNvPr id="5" name="Hexagon 4">
            <a:extLst>
              <a:ext uri="{FF2B5EF4-FFF2-40B4-BE49-F238E27FC236}">
                <a16:creationId xmlns:a16="http://schemas.microsoft.com/office/drawing/2014/main" id="{FE1A6893-4387-2BDC-DF17-96FBB59EE8C9}"/>
              </a:ext>
            </a:extLst>
          </p:cNvPr>
          <p:cNvSpPr/>
          <p:nvPr/>
        </p:nvSpPr>
        <p:spPr>
          <a:xfrm>
            <a:off x="10832146" y="7044166"/>
            <a:ext cx="3652004" cy="3148280"/>
          </a:xfrm>
          <a:prstGeom prst="hexagon">
            <a:avLst/>
          </a:prstGeom>
          <a:solidFill>
            <a:srgbClr val="7D68AE"/>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700">
                <a:solidFill>
                  <a:prstClr val="white"/>
                </a:solidFill>
                <a:latin typeface="Montserrat"/>
              </a:rPr>
              <a:t>Functional Area Element</a:t>
            </a:r>
          </a:p>
        </p:txBody>
      </p:sp>
      <p:sp>
        <p:nvSpPr>
          <p:cNvPr id="6" name="Hexagon 5">
            <a:extLst>
              <a:ext uri="{FF2B5EF4-FFF2-40B4-BE49-F238E27FC236}">
                <a16:creationId xmlns:a16="http://schemas.microsoft.com/office/drawing/2014/main" id="{1E9E4F68-CA87-974F-BC75-B676BEA6D517}"/>
              </a:ext>
            </a:extLst>
          </p:cNvPr>
          <p:cNvSpPr/>
          <p:nvPr/>
        </p:nvSpPr>
        <p:spPr>
          <a:xfrm>
            <a:off x="10783395" y="97976"/>
            <a:ext cx="3749508" cy="3232335"/>
          </a:xfrm>
          <a:prstGeom prst="hexagon">
            <a:avLst/>
          </a:prstGeom>
          <a:solidFill>
            <a:srgbClr val="7D68AE"/>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700">
                <a:solidFill>
                  <a:prstClr val="white"/>
                </a:solidFill>
                <a:latin typeface="Montserrat"/>
              </a:rPr>
              <a:t>Functional Area Element</a:t>
            </a:r>
          </a:p>
        </p:txBody>
      </p:sp>
      <p:sp>
        <p:nvSpPr>
          <p:cNvPr id="7" name="Hexagon 6">
            <a:extLst>
              <a:ext uri="{FF2B5EF4-FFF2-40B4-BE49-F238E27FC236}">
                <a16:creationId xmlns:a16="http://schemas.microsoft.com/office/drawing/2014/main" id="{8AC7662C-E984-BF40-7BEA-B95BF6346533}"/>
              </a:ext>
            </a:extLst>
          </p:cNvPr>
          <p:cNvSpPr/>
          <p:nvPr/>
        </p:nvSpPr>
        <p:spPr>
          <a:xfrm>
            <a:off x="13936673" y="5385970"/>
            <a:ext cx="3652004" cy="3148280"/>
          </a:xfrm>
          <a:prstGeom prst="hexagon">
            <a:avLst/>
          </a:prstGeom>
          <a:solidFill>
            <a:srgbClr val="7D68AE"/>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700">
                <a:solidFill>
                  <a:prstClr val="white"/>
                </a:solidFill>
                <a:latin typeface="Montserrat"/>
              </a:rPr>
              <a:t>Functional Area Element</a:t>
            </a:r>
          </a:p>
        </p:txBody>
      </p:sp>
      <p:sp>
        <p:nvSpPr>
          <p:cNvPr id="8" name="Hexagon 7">
            <a:extLst>
              <a:ext uri="{FF2B5EF4-FFF2-40B4-BE49-F238E27FC236}">
                <a16:creationId xmlns:a16="http://schemas.microsoft.com/office/drawing/2014/main" id="{4381FF8B-3692-291E-92F3-18C93C99F612}"/>
              </a:ext>
            </a:extLst>
          </p:cNvPr>
          <p:cNvSpPr/>
          <p:nvPr/>
        </p:nvSpPr>
        <p:spPr>
          <a:xfrm>
            <a:off x="13985426" y="1977293"/>
            <a:ext cx="3652004" cy="3148280"/>
          </a:xfrm>
          <a:prstGeom prst="hexagon">
            <a:avLst/>
          </a:prstGeom>
          <a:solidFill>
            <a:srgbClr val="7D68A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700">
                <a:solidFill>
                  <a:prstClr val="white"/>
                </a:solidFill>
                <a:latin typeface="Montserrat"/>
              </a:rPr>
              <a:t>Functional Area Element</a:t>
            </a:r>
          </a:p>
        </p:txBody>
      </p:sp>
      <p:sp>
        <p:nvSpPr>
          <p:cNvPr id="21" name="Content Placeholder 3">
            <a:extLst>
              <a:ext uri="{FF2B5EF4-FFF2-40B4-BE49-F238E27FC236}">
                <a16:creationId xmlns:a16="http://schemas.microsoft.com/office/drawing/2014/main" id="{CBBC1D8F-1702-430B-836A-9178263D0738}"/>
              </a:ext>
            </a:extLst>
          </p:cNvPr>
          <p:cNvSpPr txBox="1">
            <a:spLocks/>
          </p:cNvSpPr>
          <p:nvPr/>
        </p:nvSpPr>
        <p:spPr>
          <a:xfrm>
            <a:off x="650570" y="1842415"/>
            <a:ext cx="9688049" cy="7817441"/>
          </a:xfrm>
          <a:prstGeom prst="rect">
            <a:avLst/>
          </a:prstGeom>
        </p:spPr>
        <p:txBody>
          <a:bodyPr lIns="137160" tIns="68580" rIns="137160" bIns="6858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1371600">
              <a:spcBef>
                <a:spcPts val="1500"/>
              </a:spcBef>
            </a:pPr>
            <a:r>
              <a:rPr lang="en-US" sz="4200" dirty="0">
                <a:solidFill>
                  <a:srgbClr val="FFFFFF"/>
                </a:solidFill>
                <a:latin typeface="Montserrat"/>
              </a:rPr>
              <a:t>Defines coordinated regional vision and goals</a:t>
            </a:r>
          </a:p>
          <a:p>
            <a:pPr marL="342900" indent="-342900" defTabSz="1371600">
              <a:spcBef>
                <a:spcPts val="1500"/>
              </a:spcBef>
            </a:pPr>
            <a:endParaRPr lang="en-US" sz="4200" dirty="0">
              <a:solidFill>
                <a:srgbClr val="FFFFFF"/>
              </a:solidFill>
              <a:latin typeface="Montserrat"/>
            </a:endParaRPr>
          </a:p>
          <a:p>
            <a:pPr marL="342900" indent="-342900" defTabSz="1371600">
              <a:spcBef>
                <a:spcPts val="1500"/>
              </a:spcBef>
            </a:pPr>
            <a:r>
              <a:rPr lang="en-US" sz="4200" dirty="0">
                <a:solidFill>
                  <a:srgbClr val="FFFFFF"/>
                </a:solidFill>
                <a:latin typeface="Montserrat"/>
              </a:rPr>
              <a:t>Indicates the role and responsibilities of PlanRVA in serving the region through implementation  </a:t>
            </a:r>
          </a:p>
          <a:p>
            <a:pPr marL="342900" indent="-342900" defTabSz="1371600">
              <a:spcBef>
                <a:spcPts val="1500"/>
              </a:spcBef>
            </a:pPr>
            <a:endParaRPr lang="en-US" sz="4200" dirty="0">
              <a:solidFill>
                <a:srgbClr val="FFFFFF"/>
              </a:solidFill>
              <a:latin typeface="Montserrat"/>
            </a:endParaRPr>
          </a:p>
          <a:p>
            <a:pPr marL="342900" indent="-342900" defTabSz="1371600">
              <a:spcBef>
                <a:spcPts val="1500"/>
              </a:spcBef>
            </a:pPr>
            <a:r>
              <a:rPr lang="en-US" sz="4200" dirty="0">
                <a:solidFill>
                  <a:srgbClr val="FFFFFF"/>
                </a:solidFill>
                <a:latin typeface="Montserrat"/>
              </a:rPr>
              <a:t>Contextualizes the relationship, content, and processes for functional area plans</a:t>
            </a:r>
          </a:p>
          <a:p>
            <a:pPr marL="0" indent="0" defTabSz="1371600">
              <a:spcBef>
                <a:spcPts val="1500"/>
              </a:spcBef>
              <a:buNone/>
            </a:pPr>
            <a:endParaRPr lang="en-US" sz="4200" dirty="0">
              <a:solidFill>
                <a:srgbClr val="FFFFFF"/>
              </a:solidFill>
              <a:latin typeface="Montserrat"/>
              <a:cs typeface="Calibri"/>
            </a:endParaRPr>
          </a:p>
        </p:txBody>
      </p:sp>
    </p:spTree>
    <p:extLst>
      <p:ext uri="{BB962C8B-B14F-4D97-AF65-F5344CB8AC3E}">
        <p14:creationId xmlns:p14="http://schemas.microsoft.com/office/powerpoint/2010/main" val="227259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D74"/>
        </a:solidFill>
        <a:effectLst/>
      </p:bgPr>
    </p:bg>
    <p:spTree>
      <p:nvGrpSpPr>
        <p:cNvPr id="1" name=""/>
        <p:cNvGrpSpPr/>
        <p:nvPr/>
      </p:nvGrpSpPr>
      <p:grpSpPr>
        <a:xfrm>
          <a:off x="0" y="0"/>
          <a:ext cx="0" cy="0"/>
          <a:chOff x="0" y="0"/>
          <a:chExt cx="0" cy="0"/>
        </a:xfrm>
      </p:grpSpPr>
      <p:sp>
        <p:nvSpPr>
          <p:cNvPr id="2" name="TextBox 2"/>
          <p:cNvSpPr txBox="1"/>
          <p:nvPr/>
        </p:nvSpPr>
        <p:spPr>
          <a:xfrm>
            <a:off x="5365369" y="2312408"/>
            <a:ext cx="7557262" cy="1127989"/>
          </a:xfrm>
          <a:prstGeom prst="rect">
            <a:avLst/>
          </a:prstGeom>
        </p:spPr>
        <p:txBody>
          <a:bodyPr lIns="0" tIns="0" rIns="0" bIns="0" rtlCol="0" anchor="t">
            <a:spAutoFit/>
          </a:bodyPr>
          <a:lstStyle/>
          <a:p>
            <a:pPr algn="ctr">
              <a:lnSpc>
                <a:spcPts val="9687"/>
              </a:lnSpc>
            </a:pPr>
            <a:r>
              <a:rPr lang="en-US" sz="5599" dirty="0">
                <a:solidFill>
                  <a:srgbClr val="FFFFFF"/>
                </a:solidFill>
                <a:latin typeface="Montserrat" panose="00000500000000000000" pitchFamily="2" charset="0"/>
              </a:rPr>
              <a:t>What We Do</a:t>
            </a:r>
          </a:p>
        </p:txBody>
      </p:sp>
      <p:sp>
        <p:nvSpPr>
          <p:cNvPr id="3" name="TextBox 3"/>
          <p:cNvSpPr txBox="1"/>
          <p:nvPr/>
        </p:nvSpPr>
        <p:spPr>
          <a:xfrm>
            <a:off x="1028700" y="3764446"/>
            <a:ext cx="16048928" cy="1251585"/>
          </a:xfrm>
          <a:prstGeom prst="rect">
            <a:avLst/>
          </a:prstGeom>
        </p:spPr>
        <p:txBody>
          <a:bodyPr lIns="0" tIns="0" rIns="0" bIns="0" rtlCol="0" anchor="t">
            <a:spAutoFit/>
          </a:bodyPr>
          <a:lstStyle/>
          <a:p>
            <a:pPr algn="ctr">
              <a:lnSpc>
                <a:spcPts val="5040"/>
              </a:lnSpc>
            </a:pPr>
            <a:r>
              <a:rPr lang="en-US" sz="3600" dirty="0">
                <a:solidFill>
                  <a:srgbClr val="FFFFFF"/>
                </a:solidFill>
                <a:latin typeface="Montserrat" panose="00000500000000000000" pitchFamily="2" charset="0"/>
              </a:rPr>
              <a:t>PlanRVA's experienced planners and experts have been supporting the region's future development in the areas of:</a:t>
            </a:r>
          </a:p>
        </p:txBody>
      </p:sp>
      <p:sp>
        <p:nvSpPr>
          <p:cNvPr id="4" name="Freeform 4"/>
          <p:cNvSpPr/>
          <p:nvPr/>
        </p:nvSpPr>
        <p:spPr>
          <a:xfrm rot="-5400000" flipV="1">
            <a:off x="-1900215" y="649070"/>
            <a:ext cx="5467185" cy="4169044"/>
          </a:xfrm>
          <a:custGeom>
            <a:avLst/>
            <a:gdLst/>
            <a:ahLst/>
            <a:cxnLst/>
            <a:rect l="l" t="t" r="r" b="b"/>
            <a:pathLst>
              <a:path w="5467185" h="4169044">
                <a:moveTo>
                  <a:pt x="0" y="4169044"/>
                </a:moveTo>
                <a:lnTo>
                  <a:pt x="5467185" y="4169044"/>
                </a:lnTo>
                <a:lnTo>
                  <a:pt x="5467185" y="0"/>
                </a:lnTo>
                <a:lnTo>
                  <a:pt x="0" y="0"/>
                </a:lnTo>
                <a:lnTo>
                  <a:pt x="0" y="4169044"/>
                </a:lnTo>
                <a:close/>
              </a:path>
            </a:pathLst>
          </a:custGeom>
          <a:blipFill>
            <a:blip r:embed="rId3">
              <a:extLst>
                <a:ext uri="{96DAC541-7B7A-43D3-8B79-37D633B846F1}">
                  <asvg:svgBlip xmlns:asvg="http://schemas.microsoft.com/office/drawing/2016/SVG/main" r:embed="rId4"/>
                </a:ext>
              </a:extLst>
            </a:blip>
            <a:stretch>
              <a:fillRect l="-179892" t="-109780" b="-96"/>
            </a:stretch>
          </a:blipFill>
        </p:spPr>
        <p:txBody>
          <a:bodyPr/>
          <a:lstStyle/>
          <a:p>
            <a:endParaRPr lang="en-US"/>
          </a:p>
        </p:txBody>
      </p:sp>
      <p:grpSp>
        <p:nvGrpSpPr>
          <p:cNvPr id="5" name="Group 5"/>
          <p:cNvGrpSpPr/>
          <p:nvPr/>
        </p:nvGrpSpPr>
        <p:grpSpPr>
          <a:xfrm>
            <a:off x="1341388" y="5700827"/>
            <a:ext cx="15605224" cy="3567052"/>
            <a:chOff x="0" y="0"/>
            <a:chExt cx="20806965" cy="4756070"/>
          </a:xfrm>
        </p:grpSpPr>
        <p:sp>
          <p:nvSpPr>
            <p:cNvPr id="6" name="TextBox 6"/>
            <p:cNvSpPr txBox="1"/>
            <p:nvPr/>
          </p:nvSpPr>
          <p:spPr>
            <a:xfrm>
              <a:off x="5078243" y="3548707"/>
              <a:ext cx="4830404" cy="1153393"/>
            </a:xfrm>
            <a:prstGeom prst="rect">
              <a:avLst/>
            </a:prstGeom>
          </p:spPr>
          <p:txBody>
            <a:bodyPr lIns="0" tIns="0" rIns="0" bIns="0" rtlCol="0" anchor="t">
              <a:spAutoFit/>
            </a:bodyPr>
            <a:lstStyle/>
            <a:p>
              <a:pPr algn="ctr">
                <a:lnSpc>
                  <a:spcPts val="3517"/>
                </a:lnSpc>
              </a:pPr>
              <a:r>
                <a:rPr lang="en-US" sz="2512" dirty="0">
                  <a:solidFill>
                    <a:srgbClr val="FFFFFF"/>
                  </a:solidFill>
                  <a:latin typeface="Montserrat" panose="00000500000000000000" pitchFamily="2" charset="0"/>
                </a:rPr>
                <a:t>Community Development</a:t>
              </a:r>
            </a:p>
          </p:txBody>
        </p:sp>
        <p:sp>
          <p:nvSpPr>
            <p:cNvPr id="7" name="TextBox 7"/>
            <p:cNvSpPr txBox="1"/>
            <p:nvPr/>
          </p:nvSpPr>
          <p:spPr>
            <a:xfrm>
              <a:off x="10259908" y="3582258"/>
              <a:ext cx="5647305" cy="1153393"/>
            </a:xfrm>
            <a:prstGeom prst="rect">
              <a:avLst/>
            </a:prstGeom>
          </p:spPr>
          <p:txBody>
            <a:bodyPr lIns="0" tIns="0" rIns="0" bIns="0" rtlCol="0" anchor="t">
              <a:spAutoFit/>
            </a:bodyPr>
            <a:lstStyle/>
            <a:p>
              <a:pPr algn="ctr">
                <a:lnSpc>
                  <a:spcPts val="3517"/>
                </a:lnSpc>
                <a:spcBef>
                  <a:spcPct val="0"/>
                </a:spcBef>
              </a:pPr>
              <a:r>
                <a:rPr lang="en-US" sz="2512" dirty="0">
                  <a:solidFill>
                    <a:srgbClr val="FFFFFF"/>
                  </a:solidFill>
                  <a:latin typeface="Montserrat" panose="00000500000000000000" pitchFamily="2" charset="0"/>
                </a:rPr>
                <a:t>Emergency Preparedness &amp; Hazard Mitigation</a:t>
              </a:r>
            </a:p>
          </p:txBody>
        </p:sp>
        <p:sp>
          <p:nvSpPr>
            <p:cNvPr id="8" name="TextBox 8"/>
            <p:cNvSpPr txBox="1"/>
            <p:nvPr/>
          </p:nvSpPr>
          <p:spPr>
            <a:xfrm>
              <a:off x="0" y="3602677"/>
              <a:ext cx="4595169" cy="1153393"/>
            </a:xfrm>
            <a:prstGeom prst="rect">
              <a:avLst/>
            </a:prstGeom>
          </p:spPr>
          <p:txBody>
            <a:bodyPr lIns="0" tIns="0" rIns="0" bIns="0" rtlCol="0" anchor="t">
              <a:spAutoFit/>
            </a:bodyPr>
            <a:lstStyle/>
            <a:p>
              <a:pPr algn="ctr">
                <a:lnSpc>
                  <a:spcPts val="3517"/>
                </a:lnSpc>
                <a:spcBef>
                  <a:spcPct val="0"/>
                </a:spcBef>
              </a:pPr>
              <a:r>
                <a:rPr lang="en-US" sz="2512" dirty="0">
                  <a:solidFill>
                    <a:srgbClr val="FFFFFF"/>
                  </a:solidFill>
                  <a:latin typeface="Montserrat" panose="00000500000000000000" pitchFamily="2" charset="0"/>
                </a:rPr>
                <a:t>Environment</a:t>
              </a:r>
            </a:p>
            <a:p>
              <a:pPr algn="ctr">
                <a:lnSpc>
                  <a:spcPts val="3517"/>
                </a:lnSpc>
                <a:spcBef>
                  <a:spcPct val="0"/>
                </a:spcBef>
              </a:pPr>
              <a:r>
                <a:rPr lang="en-US" sz="2512" dirty="0">
                  <a:solidFill>
                    <a:srgbClr val="FFFFFF"/>
                  </a:solidFill>
                  <a:latin typeface="Montserrat" panose="00000500000000000000" pitchFamily="2" charset="0"/>
                </a:rPr>
                <a:t>&amp; Resiliency​</a:t>
              </a:r>
            </a:p>
          </p:txBody>
        </p:sp>
        <p:sp>
          <p:nvSpPr>
            <p:cNvPr id="9" name="TextBox 9"/>
            <p:cNvSpPr txBox="1"/>
            <p:nvPr/>
          </p:nvSpPr>
          <p:spPr>
            <a:xfrm>
              <a:off x="16751189" y="3645219"/>
              <a:ext cx="3844975" cy="551581"/>
            </a:xfrm>
            <a:prstGeom prst="rect">
              <a:avLst/>
            </a:prstGeom>
          </p:spPr>
          <p:txBody>
            <a:bodyPr lIns="0" tIns="0" rIns="0" bIns="0" rtlCol="0" anchor="t">
              <a:spAutoFit/>
            </a:bodyPr>
            <a:lstStyle/>
            <a:p>
              <a:pPr algn="ctr">
                <a:lnSpc>
                  <a:spcPts val="3517"/>
                </a:lnSpc>
                <a:spcBef>
                  <a:spcPct val="0"/>
                </a:spcBef>
              </a:pPr>
              <a:r>
                <a:rPr lang="en-US" sz="2512" dirty="0">
                  <a:solidFill>
                    <a:srgbClr val="FFFFFF"/>
                  </a:solidFill>
                  <a:latin typeface="Montserrat" panose="00000500000000000000" pitchFamily="2" charset="0"/>
                </a:rPr>
                <a:t>Transportation</a:t>
              </a:r>
            </a:p>
          </p:txBody>
        </p:sp>
        <p:grpSp>
          <p:nvGrpSpPr>
            <p:cNvPr id="10" name="Group 10"/>
            <p:cNvGrpSpPr>
              <a:grpSpLocks noChangeAspect="1"/>
            </p:cNvGrpSpPr>
            <p:nvPr/>
          </p:nvGrpSpPr>
          <p:grpSpPr>
            <a:xfrm>
              <a:off x="11020379" y="33451"/>
              <a:ext cx="4126362" cy="3292526"/>
              <a:chOff x="0" y="0"/>
              <a:chExt cx="784860" cy="626262"/>
            </a:xfrm>
          </p:grpSpPr>
          <p:sp>
            <p:nvSpPr>
              <p:cNvPr id="11" name="Freeform 11"/>
              <p:cNvSpPr/>
              <p:nvPr/>
            </p:nvSpPr>
            <p:spPr>
              <a:xfrm>
                <a:off x="63500" y="63500"/>
                <a:ext cx="657860" cy="570230"/>
              </a:xfrm>
              <a:custGeom>
                <a:avLst/>
                <a:gdLst/>
                <a:ahLst/>
                <a:cxnLst/>
                <a:rect l="l" t="t" r="r" b="b"/>
                <a:pathLst>
                  <a:path w="657860" h="570230">
                    <a:moveTo>
                      <a:pt x="321310" y="437388"/>
                    </a:moveTo>
                    <a:cubicBezTo>
                      <a:pt x="495173" y="384937"/>
                      <a:pt x="657860" y="570230"/>
                      <a:pt x="657860" y="388620"/>
                    </a:cubicBezTo>
                    <a:cubicBezTo>
                      <a:pt x="657860" y="305435"/>
                      <a:pt x="624078" y="92329"/>
                      <a:pt x="524002" y="88392"/>
                    </a:cubicBezTo>
                    <a:cubicBezTo>
                      <a:pt x="407035" y="83820"/>
                      <a:pt x="351282" y="0"/>
                      <a:pt x="252730" y="0"/>
                    </a:cubicBezTo>
                    <a:cubicBezTo>
                      <a:pt x="71120" y="0"/>
                      <a:pt x="0" y="207010"/>
                      <a:pt x="0" y="388620"/>
                    </a:cubicBezTo>
                    <a:cubicBezTo>
                      <a:pt x="0" y="570230"/>
                      <a:pt x="165862" y="484251"/>
                      <a:pt x="321310" y="437388"/>
                    </a:cubicBezTo>
                  </a:path>
                </a:pathLst>
              </a:custGeom>
              <a:solidFill>
                <a:srgbClr val="FFFFFF"/>
              </a:solidFill>
            </p:spPr>
            <p:txBody>
              <a:bodyPr/>
              <a:lstStyle/>
              <a:p>
                <a:endParaRPr lang="en-US"/>
              </a:p>
            </p:txBody>
          </p:sp>
          <p:sp>
            <p:nvSpPr>
              <p:cNvPr id="12" name="Freeform 12"/>
              <p:cNvSpPr/>
              <p:nvPr/>
            </p:nvSpPr>
            <p:spPr>
              <a:xfrm>
                <a:off x="270764" y="166116"/>
                <a:ext cx="243332" cy="218694"/>
              </a:xfrm>
              <a:custGeom>
                <a:avLst/>
                <a:gdLst/>
                <a:ahLst/>
                <a:cxnLst/>
                <a:rect l="l" t="t" r="r" b="b"/>
                <a:pathLst>
                  <a:path w="243332" h="218694">
                    <a:moveTo>
                      <a:pt x="231902" y="218694"/>
                    </a:moveTo>
                    <a:lnTo>
                      <a:pt x="11430" y="218694"/>
                    </a:lnTo>
                    <a:cubicBezTo>
                      <a:pt x="5080" y="218694"/>
                      <a:pt x="0" y="213614"/>
                      <a:pt x="0" y="207264"/>
                    </a:cubicBezTo>
                    <a:lnTo>
                      <a:pt x="0" y="121666"/>
                    </a:lnTo>
                    <a:cubicBezTo>
                      <a:pt x="0" y="54610"/>
                      <a:pt x="54610" y="0"/>
                      <a:pt x="121666" y="0"/>
                    </a:cubicBezTo>
                    <a:cubicBezTo>
                      <a:pt x="188722" y="0"/>
                      <a:pt x="243332" y="54610"/>
                      <a:pt x="243332" y="121666"/>
                    </a:cubicBezTo>
                    <a:lnTo>
                      <a:pt x="243332" y="207264"/>
                    </a:lnTo>
                    <a:cubicBezTo>
                      <a:pt x="243332" y="213614"/>
                      <a:pt x="238252" y="218694"/>
                      <a:pt x="231902" y="218694"/>
                    </a:cubicBezTo>
                  </a:path>
                </a:pathLst>
              </a:custGeom>
              <a:solidFill>
                <a:srgbClr val="7954CF"/>
              </a:solidFill>
            </p:spPr>
            <p:txBody>
              <a:bodyPr/>
              <a:lstStyle/>
              <a:p>
                <a:endParaRPr lang="en-US"/>
              </a:p>
            </p:txBody>
          </p:sp>
          <p:sp>
            <p:nvSpPr>
              <p:cNvPr id="13" name="Freeform 13"/>
              <p:cNvSpPr/>
              <p:nvPr/>
            </p:nvSpPr>
            <p:spPr>
              <a:xfrm>
                <a:off x="392430" y="166116"/>
                <a:ext cx="121666" cy="218694"/>
              </a:xfrm>
              <a:custGeom>
                <a:avLst/>
                <a:gdLst/>
                <a:ahLst/>
                <a:cxnLst/>
                <a:rect l="l" t="t" r="r" b="b"/>
                <a:pathLst>
                  <a:path w="121666" h="218694">
                    <a:moveTo>
                      <a:pt x="121666" y="207264"/>
                    </a:moveTo>
                    <a:lnTo>
                      <a:pt x="121666" y="121666"/>
                    </a:lnTo>
                    <a:cubicBezTo>
                      <a:pt x="121666" y="54610"/>
                      <a:pt x="67056" y="0"/>
                      <a:pt x="0" y="0"/>
                    </a:cubicBezTo>
                    <a:lnTo>
                      <a:pt x="0" y="218694"/>
                    </a:lnTo>
                    <a:lnTo>
                      <a:pt x="110236" y="218694"/>
                    </a:lnTo>
                    <a:cubicBezTo>
                      <a:pt x="116586" y="218694"/>
                      <a:pt x="121666" y="213614"/>
                      <a:pt x="121666" y="207264"/>
                    </a:cubicBezTo>
                  </a:path>
                </a:pathLst>
              </a:custGeom>
              <a:solidFill>
                <a:srgbClr val="5B27D5"/>
              </a:solidFill>
            </p:spPr>
            <p:txBody>
              <a:bodyPr/>
              <a:lstStyle/>
              <a:p>
                <a:endParaRPr lang="en-US"/>
              </a:p>
            </p:txBody>
          </p:sp>
          <p:sp>
            <p:nvSpPr>
              <p:cNvPr id="14" name="Freeform 14"/>
              <p:cNvSpPr/>
              <p:nvPr/>
            </p:nvSpPr>
            <p:spPr>
              <a:xfrm>
                <a:off x="344297" y="239649"/>
                <a:ext cx="96266" cy="145161"/>
              </a:xfrm>
              <a:custGeom>
                <a:avLst/>
                <a:gdLst/>
                <a:ahLst/>
                <a:cxnLst/>
                <a:rect l="l" t="t" r="r" b="b"/>
                <a:pathLst>
                  <a:path w="96266" h="145161">
                    <a:moveTo>
                      <a:pt x="84836" y="145161"/>
                    </a:moveTo>
                    <a:lnTo>
                      <a:pt x="11430" y="145161"/>
                    </a:lnTo>
                    <a:cubicBezTo>
                      <a:pt x="5080" y="145161"/>
                      <a:pt x="0" y="140081"/>
                      <a:pt x="0" y="133731"/>
                    </a:cubicBezTo>
                    <a:lnTo>
                      <a:pt x="0" y="48133"/>
                    </a:lnTo>
                    <a:cubicBezTo>
                      <a:pt x="0" y="21209"/>
                      <a:pt x="21844" y="0"/>
                      <a:pt x="48133" y="0"/>
                    </a:cubicBezTo>
                    <a:cubicBezTo>
                      <a:pt x="74422" y="0"/>
                      <a:pt x="96266" y="21209"/>
                      <a:pt x="96266" y="48133"/>
                    </a:cubicBezTo>
                    <a:lnTo>
                      <a:pt x="96266" y="133731"/>
                    </a:lnTo>
                    <a:cubicBezTo>
                      <a:pt x="96266" y="140081"/>
                      <a:pt x="91186" y="145161"/>
                      <a:pt x="84836" y="145161"/>
                    </a:cubicBezTo>
                  </a:path>
                </a:pathLst>
              </a:custGeom>
              <a:solidFill>
                <a:srgbClr val="8767D1"/>
              </a:solidFill>
            </p:spPr>
            <p:txBody>
              <a:bodyPr/>
              <a:lstStyle/>
              <a:p>
                <a:endParaRPr lang="en-US"/>
              </a:p>
            </p:txBody>
          </p:sp>
          <p:sp>
            <p:nvSpPr>
              <p:cNvPr id="15" name="Freeform 15"/>
              <p:cNvSpPr/>
              <p:nvPr/>
            </p:nvSpPr>
            <p:spPr>
              <a:xfrm>
                <a:off x="197358" y="276352"/>
                <a:ext cx="47371" cy="22860"/>
              </a:xfrm>
              <a:custGeom>
                <a:avLst/>
                <a:gdLst/>
                <a:ahLst/>
                <a:cxnLst/>
                <a:rect l="l" t="t" r="r" b="b"/>
                <a:pathLst>
                  <a:path w="47371" h="22860">
                    <a:moveTo>
                      <a:pt x="35941" y="22860"/>
                    </a:moveTo>
                    <a:lnTo>
                      <a:pt x="11430" y="22860"/>
                    </a:lnTo>
                    <a:cubicBezTo>
                      <a:pt x="5080" y="22860"/>
                      <a:pt x="0" y="17780"/>
                      <a:pt x="0" y="11430"/>
                    </a:cubicBezTo>
                    <a:lnTo>
                      <a:pt x="5080" y="0"/>
                    </a:lnTo>
                    <a:lnTo>
                      <a:pt x="35941" y="0"/>
                    </a:lnTo>
                    <a:cubicBezTo>
                      <a:pt x="42291" y="0"/>
                      <a:pt x="47371" y="5080"/>
                      <a:pt x="47371" y="11430"/>
                    </a:cubicBezTo>
                    <a:lnTo>
                      <a:pt x="42291" y="22860"/>
                    </a:lnTo>
                  </a:path>
                </a:pathLst>
              </a:custGeom>
              <a:solidFill>
                <a:srgbClr val="8767D1"/>
              </a:solidFill>
            </p:spPr>
            <p:txBody>
              <a:bodyPr/>
              <a:lstStyle/>
              <a:p>
                <a:endParaRPr lang="en-US"/>
              </a:p>
            </p:txBody>
          </p:sp>
          <p:sp>
            <p:nvSpPr>
              <p:cNvPr id="16" name="Freeform 16"/>
              <p:cNvSpPr/>
              <p:nvPr/>
            </p:nvSpPr>
            <p:spPr>
              <a:xfrm>
                <a:off x="540131" y="276352"/>
                <a:ext cx="47371" cy="22860"/>
              </a:xfrm>
              <a:custGeom>
                <a:avLst/>
                <a:gdLst/>
                <a:ahLst/>
                <a:cxnLst/>
                <a:rect l="l" t="t" r="r" b="b"/>
                <a:pathLst>
                  <a:path w="47371" h="22860">
                    <a:moveTo>
                      <a:pt x="35941" y="22860"/>
                    </a:moveTo>
                    <a:lnTo>
                      <a:pt x="11430" y="22860"/>
                    </a:lnTo>
                    <a:cubicBezTo>
                      <a:pt x="5080" y="22860"/>
                      <a:pt x="0" y="17780"/>
                      <a:pt x="0" y="11430"/>
                    </a:cubicBezTo>
                    <a:lnTo>
                      <a:pt x="5080" y="0"/>
                    </a:lnTo>
                    <a:lnTo>
                      <a:pt x="35941" y="0"/>
                    </a:lnTo>
                    <a:cubicBezTo>
                      <a:pt x="42291" y="0"/>
                      <a:pt x="47371" y="5080"/>
                      <a:pt x="47371" y="11430"/>
                    </a:cubicBezTo>
                    <a:lnTo>
                      <a:pt x="42291" y="22860"/>
                    </a:lnTo>
                  </a:path>
                </a:pathLst>
              </a:custGeom>
              <a:solidFill>
                <a:srgbClr val="8767D1"/>
              </a:solidFill>
            </p:spPr>
            <p:txBody>
              <a:bodyPr/>
              <a:lstStyle/>
              <a:p>
                <a:endParaRPr lang="en-US"/>
              </a:p>
            </p:txBody>
          </p:sp>
          <p:sp>
            <p:nvSpPr>
              <p:cNvPr id="17" name="Freeform 17"/>
              <p:cNvSpPr/>
              <p:nvPr/>
            </p:nvSpPr>
            <p:spPr>
              <a:xfrm>
                <a:off x="381000" y="92710"/>
                <a:ext cx="22860" cy="47371"/>
              </a:xfrm>
              <a:custGeom>
                <a:avLst/>
                <a:gdLst/>
                <a:ahLst/>
                <a:cxnLst/>
                <a:rect l="l" t="t" r="r" b="b"/>
                <a:pathLst>
                  <a:path w="22860" h="47371">
                    <a:moveTo>
                      <a:pt x="11303" y="0"/>
                    </a:moveTo>
                    <a:cubicBezTo>
                      <a:pt x="5080" y="127"/>
                      <a:pt x="0" y="5207"/>
                      <a:pt x="0" y="11430"/>
                    </a:cubicBezTo>
                    <a:lnTo>
                      <a:pt x="0" y="42291"/>
                    </a:lnTo>
                    <a:lnTo>
                      <a:pt x="11430" y="47371"/>
                    </a:lnTo>
                    <a:cubicBezTo>
                      <a:pt x="17780" y="47371"/>
                      <a:pt x="22860" y="42291"/>
                      <a:pt x="22860" y="35941"/>
                    </a:cubicBezTo>
                    <a:lnTo>
                      <a:pt x="22860" y="5080"/>
                    </a:lnTo>
                    <a:lnTo>
                      <a:pt x="11430" y="0"/>
                    </a:lnTo>
                    <a:close/>
                  </a:path>
                </a:pathLst>
              </a:custGeom>
              <a:solidFill>
                <a:srgbClr val="8767D1"/>
              </a:solidFill>
            </p:spPr>
            <p:txBody>
              <a:bodyPr/>
              <a:lstStyle/>
              <a:p>
                <a:endParaRPr lang="en-US"/>
              </a:p>
            </p:txBody>
          </p:sp>
          <p:sp>
            <p:nvSpPr>
              <p:cNvPr id="18" name="Freeform 18"/>
              <p:cNvSpPr/>
              <p:nvPr/>
            </p:nvSpPr>
            <p:spPr>
              <a:xfrm>
                <a:off x="220218" y="182880"/>
                <a:ext cx="47371" cy="38735"/>
              </a:xfrm>
              <a:custGeom>
                <a:avLst/>
                <a:gdLst/>
                <a:ahLst/>
                <a:cxnLst/>
                <a:rect l="l" t="t" r="r" b="b"/>
                <a:pathLst>
                  <a:path w="47371" h="38735">
                    <a:moveTo>
                      <a:pt x="28575" y="35179"/>
                    </a:moveTo>
                    <a:lnTo>
                      <a:pt x="7366" y="22987"/>
                    </a:lnTo>
                    <a:cubicBezTo>
                      <a:pt x="1905" y="19812"/>
                      <a:pt x="0" y="12827"/>
                      <a:pt x="3175" y="7366"/>
                    </a:cubicBezTo>
                    <a:lnTo>
                      <a:pt x="13335" y="0"/>
                    </a:lnTo>
                    <a:lnTo>
                      <a:pt x="40005" y="15367"/>
                    </a:lnTo>
                    <a:cubicBezTo>
                      <a:pt x="45466" y="18542"/>
                      <a:pt x="47371" y="25527"/>
                      <a:pt x="44196" y="30988"/>
                    </a:cubicBezTo>
                    <a:lnTo>
                      <a:pt x="34671" y="38735"/>
                    </a:lnTo>
                  </a:path>
                </a:pathLst>
              </a:custGeom>
              <a:solidFill>
                <a:srgbClr val="8767D1"/>
              </a:solidFill>
            </p:spPr>
            <p:txBody>
              <a:bodyPr/>
              <a:lstStyle/>
              <a:p>
                <a:endParaRPr lang="en-US"/>
              </a:p>
            </p:txBody>
          </p:sp>
          <p:sp>
            <p:nvSpPr>
              <p:cNvPr id="19" name="Freeform 19"/>
              <p:cNvSpPr/>
              <p:nvPr/>
            </p:nvSpPr>
            <p:spPr>
              <a:xfrm>
                <a:off x="519176" y="182880"/>
                <a:ext cx="43561" cy="38735"/>
              </a:xfrm>
              <a:custGeom>
                <a:avLst/>
                <a:gdLst/>
                <a:ahLst/>
                <a:cxnLst/>
                <a:rect l="l" t="t" r="r" b="b"/>
                <a:pathLst>
                  <a:path w="43561" h="38735">
                    <a:moveTo>
                      <a:pt x="1270" y="30988"/>
                    </a:moveTo>
                    <a:lnTo>
                      <a:pt x="0" y="18542"/>
                    </a:lnTo>
                    <a:lnTo>
                      <a:pt x="26670" y="3175"/>
                    </a:lnTo>
                    <a:cubicBezTo>
                      <a:pt x="32131" y="0"/>
                      <a:pt x="39116" y="1905"/>
                      <a:pt x="42291" y="7366"/>
                    </a:cubicBezTo>
                    <a:lnTo>
                      <a:pt x="43561" y="19812"/>
                    </a:lnTo>
                    <a:lnTo>
                      <a:pt x="16891" y="35179"/>
                    </a:lnTo>
                    <a:cubicBezTo>
                      <a:pt x="10668" y="38735"/>
                      <a:pt x="3937" y="35687"/>
                      <a:pt x="1270" y="30988"/>
                    </a:cubicBezTo>
                  </a:path>
                </a:pathLst>
              </a:custGeom>
              <a:solidFill>
                <a:srgbClr val="8767D1"/>
              </a:solidFill>
            </p:spPr>
            <p:txBody>
              <a:bodyPr/>
              <a:lstStyle/>
              <a:p>
                <a:endParaRPr lang="en-US"/>
              </a:p>
            </p:txBody>
          </p:sp>
          <p:sp>
            <p:nvSpPr>
              <p:cNvPr id="20" name="Freeform 20"/>
              <p:cNvSpPr/>
              <p:nvPr/>
            </p:nvSpPr>
            <p:spPr>
              <a:xfrm>
                <a:off x="287528" y="117475"/>
                <a:ext cx="38354" cy="42799"/>
              </a:xfrm>
              <a:custGeom>
                <a:avLst/>
                <a:gdLst/>
                <a:ahLst/>
                <a:cxnLst/>
                <a:rect l="l" t="t" r="r" b="b"/>
                <a:pathLst>
                  <a:path w="38354" h="42799">
                    <a:moveTo>
                      <a:pt x="15367" y="38100"/>
                    </a:moveTo>
                    <a:lnTo>
                      <a:pt x="3175" y="16891"/>
                    </a:lnTo>
                    <a:cubicBezTo>
                      <a:pt x="0" y="11430"/>
                      <a:pt x="1905" y="4445"/>
                      <a:pt x="7366" y="1270"/>
                    </a:cubicBezTo>
                    <a:lnTo>
                      <a:pt x="19812" y="0"/>
                    </a:lnTo>
                    <a:lnTo>
                      <a:pt x="35179" y="26670"/>
                    </a:lnTo>
                    <a:cubicBezTo>
                      <a:pt x="38354" y="32131"/>
                      <a:pt x="36449" y="39116"/>
                      <a:pt x="30988" y="42291"/>
                    </a:cubicBezTo>
                    <a:lnTo>
                      <a:pt x="18034" y="42799"/>
                    </a:lnTo>
                  </a:path>
                </a:pathLst>
              </a:custGeom>
              <a:solidFill>
                <a:srgbClr val="8767D1"/>
              </a:solidFill>
            </p:spPr>
            <p:txBody>
              <a:bodyPr/>
              <a:lstStyle/>
              <a:p>
                <a:endParaRPr lang="en-US"/>
              </a:p>
            </p:txBody>
          </p:sp>
          <p:sp>
            <p:nvSpPr>
              <p:cNvPr id="21" name="Freeform 21"/>
              <p:cNvSpPr/>
              <p:nvPr/>
            </p:nvSpPr>
            <p:spPr>
              <a:xfrm>
                <a:off x="458978" y="115570"/>
                <a:ext cx="38354" cy="47752"/>
              </a:xfrm>
              <a:custGeom>
                <a:avLst/>
                <a:gdLst/>
                <a:ahLst/>
                <a:cxnLst/>
                <a:rect l="l" t="t" r="r" b="b"/>
                <a:pathLst>
                  <a:path w="38354" h="47752">
                    <a:moveTo>
                      <a:pt x="7366" y="44196"/>
                    </a:moveTo>
                    <a:lnTo>
                      <a:pt x="0" y="34036"/>
                    </a:lnTo>
                    <a:lnTo>
                      <a:pt x="15367" y="7366"/>
                    </a:lnTo>
                    <a:cubicBezTo>
                      <a:pt x="18542" y="1905"/>
                      <a:pt x="25527" y="0"/>
                      <a:pt x="30988" y="3175"/>
                    </a:cubicBezTo>
                    <a:lnTo>
                      <a:pt x="38354" y="13335"/>
                    </a:lnTo>
                    <a:lnTo>
                      <a:pt x="22987" y="40005"/>
                    </a:lnTo>
                    <a:cubicBezTo>
                      <a:pt x="20193" y="44831"/>
                      <a:pt x="13462" y="47752"/>
                      <a:pt x="7366" y="44196"/>
                    </a:cubicBezTo>
                  </a:path>
                </a:pathLst>
              </a:custGeom>
              <a:solidFill>
                <a:srgbClr val="8767D1"/>
              </a:solidFill>
            </p:spPr>
            <p:txBody>
              <a:bodyPr/>
              <a:lstStyle/>
              <a:p>
                <a:endParaRPr lang="en-US"/>
              </a:p>
            </p:txBody>
          </p:sp>
          <p:sp>
            <p:nvSpPr>
              <p:cNvPr id="22" name="Freeform 22"/>
              <p:cNvSpPr/>
              <p:nvPr/>
            </p:nvSpPr>
            <p:spPr>
              <a:xfrm>
                <a:off x="392430" y="239649"/>
                <a:ext cx="48133" cy="145161"/>
              </a:xfrm>
              <a:custGeom>
                <a:avLst/>
                <a:gdLst/>
                <a:ahLst/>
                <a:cxnLst/>
                <a:rect l="l" t="t" r="r" b="b"/>
                <a:pathLst>
                  <a:path w="48133" h="145161">
                    <a:moveTo>
                      <a:pt x="48133" y="133731"/>
                    </a:moveTo>
                    <a:lnTo>
                      <a:pt x="48133" y="48133"/>
                    </a:lnTo>
                    <a:cubicBezTo>
                      <a:pt x="48133" y="21082"/>
                      <a:pt x="26162" y="0"/>
                      <a:pt x="0" y="0"/>
                    </a:cubicBezTo>
                    <a:lnTo>
                      <a:pt x="0" y="145161"/>
                    </a:lnTo>
                    <a:lnTo>
                      <a:pt x="36703" y="145161"/>
                    </a:lnTo>
                    <a:cubicBezTo>
                      <a:pt x="43053" y="145161"/>
                      <a:pt x="48133" y="140081"/>
                      <a:pt x="48133" y="133731"/>
                    </a:cubicBezTo>
                  </a:path>
                </a:pathLst>
              </a:custGeom>
              <a:solidFill>
                <a:srgbClr val="7954CF"/>
              </a:solidFill>
            </p:spPr>
            <p:txBody>
              <a:bodyPr/>
              <a:lstStyle/>
              <a:p>
                <a:endParaRPr lang="en-US"/>
              </a:p>
            </p:txBody>
          </p:sp>
          <p:sp>
            <p:nvSpPr>
              <p:cNvPr id="23" name="Freeform 23"/>
              <p:cNvSpPr/>
              <p:nvPr/>
            </p:nvSpPr>
            <p:spPr>
              <a:xfrm>
                <a:off x="234061" y="361950"/>
                <a:ext cx="316738" cy="71882"/>
              </a:xfrm>
              <a:custGeom>
                <a:avLst/>
                <a:gdLst/>
                <a:ahLst/>
                <a:cxnLst/>
                <a:rect l="l" t="t" r="r" b="b"/>
                <a:pathLst>
                  <a:path w="316738" h="71882">
                    <a:moveTo>
                      <a:pt x="305308" y="71882"/>
                    </a:moveTo>
                    <a:lnTo>
                      <a:pt x="11430" y="71882"/>
                    </a:lnTo>
                    <a:cubicBezTo>
                      <a:pt x="5080" y="71882"/>
                      <a:pt x="0" y="66802"/>
                      <a:pt x="0" y="60452"/>
                    </a:cubicBezTo>
                    <a:lnTo>
                      <a:pt x="5080" y="49022"/>
                    </a:lnTo>
                    <a:cubicBezTo>
                      <a:pt x="18542" y="49022"/>
                      <a:pt x="24511" y="43180"/>
                      <a:pt x="24511" y="35941"/>
                    </a:cubicBezTo>
                    <a:lnTo>
                      <a:pt x="24511" y="11430"/>
                    </a:lnTo>
                    <a:cubicBezTo>
                      <a:pt x="24511" y="5080"/>
                      <a:pt x="29591" y="0"/>
                      <a:pt x="35941" y="0"/>
                    </a:cubicBezTo>
                    <a:lnTo>
                      <a:pt x="280797" y="0"/>
                    </a:lnTo>
                    <a:cubicBezTo>
                      <a:pt x="287147" y="0"/>
                      <a:pt x="292227" y="5080"/>
                      <a:pt x="292227" y="11430"/>
                    </a:cubicBezTo>
                    <a:lnTo>
                      <a:pt x="292227" y="35941"/>
                    </a:lnTo>
                    <a:cubicBezTo>
                      <a:pt x="292227" y="43180"/>
                      <a:pt x="298069" y="49022"/>
                      <a:pt x="305308" y="49022"/>
                    </a:cubicBezTo>
                    <a:lnTo>
                      <a:pt x="316738" y="54102"/>
                    </a:lnTo>
                    <a:lnTo>
                      <a:pt x="311658" y="71882"/>
                    </a:lnTo>
                  </a:path>
                </a:pathLst>
              </a:custGeom>
              <a:solidFill>
                <a:srgbClr val="3C3C37"/>
              </a:solidFill>
            </p:spPr>
            <p:txBody>
              <a:bodyPr/>
              <a:lstStyle/>
              <a:p>
                <a:endParaRPr lang="en-US"/>
              </a:p>
            </p:txBody>
          </p:sp>
          <p:sp>
            <p:nvSpPr>
              <p:cNvPr id="24" name="Freeform 24"/>
              <p:cNvSpPr/>
              <p:nvPr/>
            </p:nvSpPr>
            <p:spPr>
              <a:xfrm>
                <a:off x="392430" y="361950"/>
                <a:ext cx="158369" cy="71882"/>
              </a:xfrm>
              <a:custGeom>
                <a:avLst/>
                <a:gdLst/>
                <a:ahLst/>
                <a:cxnLst/>
                <a:rect l="l" t="t" r="r" b="b"/>
                <a:pathLst>
                  <a:path w="158369" h="71882">
                    <a:moveTo>
                      <a:pt x="158369" y="60452"/>
                    </a:moveTo>
                    <a:lnTo>
                      <a:pt x="153289" y="49022"/>
                    </a:lnTo>
                    <a:cubicBezTo>
                      <a:pt x="139827" y="49022"/>
                      <a:pt x="133858" y="43180"/>
                      <a:pt x="133858" y="35941"/>
                    </a:cubicBezTo>
                    <a:lnTo>
                      <a:pt x="133858" y="11430"/>
                    </a:lnTo>
                    <a:cubicBezTo>
                      <a:pt x="133858" y="5080"/>
                      <a:pt x="128778" y="0"/>
                      <a:pt x="122428" y="0"/>
                    </a:cubicBezTo>
                    <a:lnTo>
                      <a:pt x="0" y="0"/>
                    </a:lnTo>
                    <a:lnTo>
                      <a:pt x="0" y="71882"/>
                    </a:lnTo>
                    <a:lnTo>
                      <a:pt x="146939" y="71882"/>
                    </a:lnTo>
                    <a:cubicBezTo>
                      <a:pt x="153289" y="71882"/>
                      <a:pt x="158369" y="66802"/>
                      <a:pt x="158369" y="60452"/>
                    </a:cubicBezTo>
                  </a:path>
                </a:pathLst>
              </a:custGeom>
              <a:solidFill>
                <a:srgbClr val="141E14"/>
              </a:solidFill>
            </p:spPr>
            <p:txBody>
              <a:bodyPr/>
              <a:lstStyle/>
              <a:p>
                <a:endParaRPr lang="en-US"/>
              </a:p>
            </p:txBody>
          </p:sp>
          <p:sp>
            <p:nvSpPr>
              <p:cNvPr id="25" name="Freeform 25"/>
              <p:cNvSpPr/>
              <p:nvPr/>
            </p:nvSpPr>
            <p:spPr>
              <a:xfrm>
                <a:off x="221869" y="410972"/>
                <a:ext cx="341122" cy="71882"/>
              </a:xfrm>
              <a:custGeom>
                <a:avLst/>
                <a:gdLst/>
                <a:ahLst/>
                <a:cxnLst/>
                <a:rect l="l" t="t" r="r" b="b"/>
                <a:pathLst>
                  <a:path w="341122" h="71882">
                    <a:moveTo>
                      <a:pt x="329692" y="71882"/>
                    </a:moveTo>
                    <a:lnTo>
                      <a:pt x="11430" y="71882"/>
                    </a:lnTo>
                    <a:cubicBezTo>
                      <a:pt x="5080" y="71882"/>
                      <a:pt x="0" y="66802"/>
                      <a:pt x="0" y="60452"/>
                    </a:cubicBezTo>
                    <a:lnTo>
                      <a:pt x="0" y="11430"/>
                    </a:lnTo>
                    <a:cubicBezTo>
                      <a:pt x="0" y="5080"/>
                      <a:pt x="5080" y="0"/>
                      <a:pt x="11430" y="0"/>
                    </a:cubicBezTo>
                    <a:lnTo>
                      <a:pt x="329692" y="0"/>
                    </a:lnTo>
                    <a:cubicBezTo>
                      <a:pt x="336042" y="0"/>
                      <a:pt x="341122" y="5080"/>
                      <a:pt x="341122" y="11430"/>
                    </a:cubicBezTo>
                    <a:lnTo>
                      <a:pt x="341122" y="60452"/>
                    </a:lnTo>
                    <a:cubicBezTo>
                      <a:pt x="341122" y="66802"/>
                      <a:pt x="336042" y="71882"/>
                      <a:pt x="329692" y="71882"/>
                    </a:cubicBezTo>
                  </a:path>
                </a:pathLst>
              </a:custGeom>
              <a:solidFill>
                <a:srgbClr val="64645A"/>
              </a:solidFill>
            </p:spPr>
            <p:txBody>
              <a:bodyPr/>
              <a:lstStyle/>
              <a:p>
                <a:endParaRPr lang="en-US"/>
              </a:p>
            </p:txBody>
          </p:sp>
          <p:sp>
            <p:nvSpPr>
              <p:cNvPr id="26" name="Freeform 26"/>
              <p:cNvSpPr/>
              <p:nvPr/>
            </p:nvSpPr>
            <p:spPr>
              <a:xfrm>
                <a:off x="392430" y="410972"/>
                <a:ext cx="170561" cy="71882"/>
              </a:xfrm>
              <a:custGeom>
                <a:avLst/>
                <a:gdLst/>
                <a:ahLst/>
                <a:cxnLst/>
                <a:rect l="l" t="t" r="r" b="b"/>
                <a:pathLst>
                  <a:path w="170561" h="71882">
                    <a:moveTo>
                      <a:pt x="170561" y="60452"/>
                    </a:moveTo>
                    <a:lnTo>
                      <a:pt x="170561" y="11430"/>
                    </a:lnTo>
                    <a:cubicBezTo>
                      <a:pt x="170561" y="5080"/>
                      <a:pt x="165481" y="0"/>
                      <a:pt x="159131" y="0"/>
                    </a:cubicBezTo>
                    <a:lnTo>
                      <a:pt x="0" y="0"/>
                    </a:lnTo>
                    <a:lnTo>
                      <a:pt x="0" y="71882"/>
                    </a:lnTo>
                    <a:lnTo>
                      <a:pt x="159131" y="71882"/>
                    </a:lnTo>
                    <a:cubicBezTo>
                      <a:pt x="165481" y="71882"/>
                      <a:pt x="170561" y="66802"/>
                      <a:pt x="170561" y="60452"/>
                    </a:cubicBezTo>
                  </a:path>
                </a:pathLst>
              </a:custGeom>
              <a:solidFill>
                <a:srgbClr val="3C3C37"/>
              </a:solidFill>
            </p:spPr>
            <p:txBody>
              <a:bodyPr/>
              <a:lstStyle/>
              <a:p>
                <a:endParaRPr lang="en-US"/>
              </a:p>
            </p:txBody>
          </p:sp>
        </p:grpSp>
        <p:grpSp>
          <p:nvGrpSpPr>
            <p:cNvPr id="27" name="Group 27"/>
            <p:cNvGrpSpPr>
              <a:grpSpLocks noChangeAspect="1"/>
            </p:cNvGrpSpPr>
            <p:nvPr/>
          </p:nvGrpSpPr>
          <p:grpSpPr>
            <a:xfrm>
              <a:off x="16540387" y="67103"/>
              <a:ext cx="4266578" cy="3225423"/>
              <a:chOff x="0" y="0"/>
              <a:chExt cx="811530" cy="613499"/>
            </a:xfrm>
          </p:grpSpPr>
          <p:sp>
            <p:nvSpPr>
              <p:cNvPr id="28" name="Freeform 28"/>
              <p:cNvSpPr/>
              <p:nvPr/>
            </p:nvSpPr>
            <p:spPr>
              <a:xfrm>
                <a:off x="63500" y="63500"/>
                <a:ext cx="684530" cy="497840"/>
              </a:xfrm>
              <a:custGeom>
                <a:avLst/>
                <a:gdLst/>
                <a:ahLst/>
                <a:cxnLst/>
                <a:rect l="l" t="t" r="r" b="b"/>
                <a:pathLst>
                  <a:path w="684530" h="497840">
                    <a:moveTo>
                      <a:pt x="182626" y="485140"/>
                    </a:moveTo>
                    <a:cubicBezTo>
                      <a:pt x="389890" y="468884"/>
                      <a:pt x="684530" y="429641"/>
                      <a:pt x="684530" y="248031"/>
                    </a:cubicBezTo>
                    <a:cubicBezTo>
                      <a:pt x="684530" y="164846"/>
                      <a:pt x="624078" y="92329"/>
                      <a:pt x="524002" y="88392"/>
                    </a:cubicBezTo>
                    <a:cubicBezTo>
                      <a:pt x="407035" y="83820"/>
                      <a:pt x="351155" y="0"/>
                      <a:pt x="252730" y="0"/>
                    </a:cubicBezTo>
                    <a:cubicBezTo>
                      <a:pt x="71120" y="0"/>
                      <a:pt x="0" y="58674"/>
                      <a:pt x="0" y="240284"/>
                    </a:cubicBezTo>
                    <a:cubicBezTo>
                      <a:pt x="0" y="421894"/>
                      <a:pt x="20701" y="497840"/>
                      <a:pt x="182626" y="485140"/>
                    </a:cubicBezTo>
                  </a:path>
                </a:pathLst>
              </a:custGeom>
              <a:solidFill>
                <a:srgbClr val="FFFFFF"/>
              </a:solidFill>
            </p:spPr>
            <p:txBody>
              <a:bodyPr/>
              <a:lstStyle/>
              <a:p>
                <a:endParaRPr lang="en-US"/>
              </a:p>
            </p:txBody>
          </p:sp>
          <p:sp>
            <p:nvSpPr>
              <p:cNvPr id="29" name="Freeform 29"/>
              <p:cNvSpPr/>
              <p:nvPr/>
            </p:nvSpPr>
            <p:spPr>
              <a:xfrm>
                <a:off x="228854" y="421132"/>
                <a:ext cx="68834" cy="45847"/>
              </a:xfrm>
              <a:custGeom>
                <a:avLst/>
                <a:gdLst/>
                <a:ahLst/>
                <a:cxnLst/>
                <a:rect l="l" t="t" r="r" b="b"/>
                <a:pathLst>
                  <a:path w="68834" h="45847">
                    <a:moveTo>
                      <a:pt x="0" y="0"/>
                    </a:moveTo>
                    <a:lnTo>
                      <a:pt x="0" y="26543"/>
                    </a:lnTo>
                    <a:cubicBezTo>
                      <a:pt x="0" y="37211"/>
                      <a:pt x="8636" y="45847"/>
                      <a:pt x="19304" y="45847"/>
                    </a:cubicBezTo>
                    <a:lnTo>
                      <a:pt x="49530" y="45847"/>
                    </a:lnTo>
                    <a:cubicBezTo>
                      <a:pt x="60198" y="45847"/>
                      <a:pt x="68834" y="37211"/>
                      <a:pt x="68834" y="26543"/>
                    </a:cubicBezTo>
                    <a:lnTo>
                      <a:pt x="68834" y="0"/>
                    </a:lnTo>
                    <a:close/>
                  </a:path>
                </a:pathLst>
              </a:custGeom>
              <a:solidFill>
                <a:srgbClr val="141E14"/>
              </a:solidFill>
            </p:spPr>
            <p:txBody>
              <a:bodyPr/>
              <a:lstStyle/>
              <a:p>
                <a:endParaRPr lang="en-US"/>
              </a:p>
            </p:txBody>
          </p:sp>
          <p:sp>
            <p:nvSpPr>
              <p:cNvPr id="30" name="Freeform 30"/>
              <p:cNvSpPr/>
              <p:nvPr/>
            </p:nvSpPr>
            <p:spPr>
              <a:xfrm>
                <a:off x="215646" y="122936"/>
                <a:ext cx="276860" cy="309753"/>
              </a:xfrm>
              <a:custGeom>
                <a:avLst/>
                <a:gdLst/>
                <a:ahLst/>
                <a:cxnLst/>
                <a:rect l="l" t="t" r="r" b="b"/>
                <a:pathLst>
                  <a:path w="276860" h="309753">
                    <a:moveTo>
                      <a:pt x="220599" y="127"/>
                    </a:moveTo>
                    <a:lnTo>
                      <a:pt x="65913" y="127"/>
                    </a:lnTo>
                    <a:cubicBezTo>
                      <a:pt x="29591" y="127"/>
                      <a:pt x="0" y="29591"/>
                      <a:pt x="0" y="66040"/>
                    </a:cubicBezTo>
                    <a:lnTo>
                      <a:pt x="0" y="309753"/>
                    </a:lnTo>
                    <a:lnTo>
                      <a:pt x="276860" y="309753"/>
                    </a:lnTo>
                    <a:lnTo>
                      <a:pt x="276860" y="56261"/>
                    </a:lnTo>
                    <a:cubicBezTo>
                      <a:pt x="276860" y="25146"/>
                      <a:pt x="251714" y="0"/>
                      <a:pt x="220599" y="0"/>
                    </a:cubicBezTo>
                  </a:path>
                </a:pathLst>
              </a:custGeom>
              <a:solidFill>
                <a:srgbClr val="8767D1"/>
              </a:solidFill>
            </p:spPr>
            <p:txBody>
              <a:bodyPr/>
              <a:lstStyle/>
              <a:p>
                <a:endParaRPr lang="en-US"/>
              </a:p>
            </p:txBody>
          </p:sp>
          <p:sp>
            <p:nvSpPr>
              <p:cNvPr id="31" name="Freeform 31"/>
              <p:cNvSpPr/>
              <p:nvPr/>
            </p:nvSpPr>
            <p:spPr>
              <a:xfrm>
                <a:off x="290576" y="152273"/>
                <a:ext cx="136652" cy="27305"/>
              </a:xfrm>
              <a:custGeom>
                <a:avLst/>
                <a:gdLst/>
                <a:ahLst/>
                <a:cxnLst/>
                <a:rect l="l" t="t" r="r" b="b"/>
                <a:pathLst>
                  <a:path w="136652" h="27305">
                    <a:moveTo>
                      <a:pt x="0" y="0"/>
                    </a:moveTo>
                    <a:lnTo>
                      <a:pt x="136652" y="0"/>
                    </a:lnTo>
                    <a:lnTo>
                      <a:pt x="136652" y="27305"/>
                    </a:lnTo>
                    <a:lnTo>
                      <a:pt x="0" y="27305"/>
                    </a:lnTo>
                    <a:close/>
                  </a:path>
                </a:pathLst>
              </a:custGeom>
              <a:solidFill>
                <a:srgbClr val="D5D6DB"/>
              </a:solidFill>
            </p:spPr>
            <p:txBody>
              <a:bodyPr/>
              <a:lstStyle/>
              <a:p>
                <a:endParaRPr lang="en-US"/>
              </a:p>
            </p:txBody>
          </p:sp>
          <p:sp>
            <p:nvSpPr>
              <p:cNvPr id="32" name="Freeform 32"/>
              <p:cNvSpPr/>
              <p:nvPr/>
            </p:nvSpPr>
            <p:spPr>
              <a:xfrm>
                <a:off x="255397" y="345694"/>
                <a:ext cx="52832" cy="52832"/>
              </a:xfrm>
              <a:custGeom>
                <a:avLst/>
                <a:gdLst/>
                <a:ahLst/>
                <a:cxnLst/>
                <a:rect l="l" t="t" r="r" b="b"/>
                <a:pathLst>
                  <a:path w="52832" h="52832">
                    <a:moveTo>
                      <a:pt x="26416" y="0"/>
                    </a:moveTo>
                    <a:cubicBezTo>
                      <a:pt x="41021" y="0"/>
                      <a:pt x="52832" y="11811"/>
                      <a:pt x="52832" y="26416"/>
                    </a:cubicBezTo>
                    <a:cubicBezTo>
                      <a:pt x="52832" y="41021"/>
                      <a:pt x="41021" y="52832"/>
                      <a:pt x="26416" y="52832"/>
                    </a:cubicBezTo>
                    <a:cubicBezTo>
                      <a:pt x="11811" y="52832"/>
                      <a:pt x="0" y="41021"/>
                      <a:pt x="0" y="26416"/>
                    </a:cubicBezTo>
                    <a:cubicBezTo>
                      <a:pt x="0" y="11811"/>
                      <a:pt x="11811" y="0"/>
                      <a:pt x="26416" y="0"/>
                    </a:cubicBezTo>
                  </a:path>
                </a:pathLst>
              </a:custGeom>
              <a:solidFill>
                <a:srgbClr val="FCD462"/>
              </a:solidFill>
            </p:spPr>
            <p:txBody>
              <a:bodyPr/>
              <a:lstStyle/>
              <a:p>
                <a:endParaRPr lang="en-US"/>
              </a:p>
            </p:txBody>
          </p:sp>
          <p:sp>
            <p:nvSpPr>
              <p:cNvPr id="33" name="Freeform 33"/>
              <p:cNvSpPr/>
              <p:nvPr/>
            </p:nvSpPr>
            <p:spPr>
              <a:xfrm>
                <a:off x="185674" y="232029"/>
                <a:ext cx="32639" cy="77597"/>
              </a:xfrm>
              <a:custGeom>
                <a:avLst/>
                <a:gdLst/>
                <a:ahLst/>
                <a:cxnLst/>
                <a:rect l="l" t="t" r="r" b="b"/>
                <a:pathLst>
                  <a:path w="32639" h="77597">
                    <a:moveTo>
                      <a:pt x="16891" y="0"/>
                    </a:moveTo>
                    <a:lnTo>
                      <a:pt x="0" y="7493"/>
                    </a:lnTo>
                    <a:lnTo>
                      <a:pt x="0" y="61341"/>
                    </a:lnTo>
                    <a:cubicBezTo>
                      <a:pt x="381" y="70358"/>
                      <a:pt x="7747" y="77597"/>
                      <a:pt x="16891" y="77597"/>
                    </a:cubicBezTo>
                    <a:lnTo>
                      <a:pt x="32639" y="77597"/>
                    </a:lnTo>
                    <a:lnTo>
                      <a:pt x="32639" y="0"/>
                    </a:lnTo>
                    <a:close/>
                  </a:path>
                </a:pathLst>
              </a:custGeom>
              <a:solidFill>
                <a:srgbClr val="7954CF"/>
              </a:solidFill>
            </p:spPr>
            <p:txBody>
              <a:bodyPr/>
              <a:lstStyle/>
              <a:p>
                <a:endParaRPr lang="en-US"/>
              </a:p>
            </p:txBody>
          </p:sp>
          <p:sp>
            <p:nvSpPr>
              <p:cNvPr id="34" name="Freeform 34"/>
              <p:cNvSpPr/>
              <p:nvPr/>
            </p:nvSpPr>
            <p:spPr>
              <a:xfrm>
                <a:off x="492506" y="232029"/>
                <a:ext cx="32639" cy="77597"/>
              </a:xfrm>
              <a:custGeom>
                <a:avLst/>
                <a:gdLst/>
                <a:ahLst/>
                <a:cxnLst/>
                <a:rect l="l" t="t" r="r" b="b"/>
                <a:pathLst>
                  <a:path w="32639" h="77597">
                    <a:moveTo>
                      <a:pt x="15748" y="0"/>
                    </a:moveTo>
                    <a:lnTo>
                      <a:pt x="0" y="0"/>
                    </a:lnTo>
                    <a:lnTo>
                      <a:pt x="0" y="77597"/>
                    </a:lnTo>
                    <a:lnTo>
                      <a:pt x="15748" y="77597"/>
                    </a:lnTo>
                    <a:cubicBezTo>
                      <a:pt x="25019" y="77597"/>
                      <a:pt x="32639" y="69977"/>
                      <a:pt x="32639" y="60706"/>
                    </a:cubicBezTo>
                    <a:lnTo>
                      <a:pt x="32639" y="16891"/>
                    </a:lnTo>
                    <a:cubicBezTo>
                      <a:pt x="32639" y="7493"/>
                      <a:pt x="25019" y="0"/>
                      <a:pt x="15748" y="0"/>
                    </a:cubicBezTo>
                  </a:path>
                </a:pathLst>
              </a:custGeom>
              <a:solidFill>
                <a:srgbClr val="7954CF"/>
              </a:solidFill>
            </p:spPr>
            <p:txBody>
              <a:bodyPr/>
              <a:lstStyle/>
              <a:p>
                <a:endParaRPr lang="en-US"/>
              </a:p>
            </p:txBody>
          </p:sp>
          <p:sp>
            <p:nvSpPr>
              <p:cNvPr id="35" name="Freeform 35"/>
              <p:cNvSpPr/>
              <p:nvPr/>
            </p:nvSpPr>
            <p:spPr>
              <a:xfrm>
                <a:off x="255270" y="215773"/>
                <a:ext cx="203708" cy="110236"/>
              </a:xfrm>
              <a:custGeom>
                <a:avLst/>
                <a:gdLst/>
                <a:ahLst/>
                <a:cxnLst/>
                <a:rect l="l" t="t" r="r" b="b"/>
                <a:pathLst>
                  <a:path w="203708" h="110236">
                    <a:moveTo>
                      <a:pt x="0" y="0"/>
                    </a:moveTo>
                    <a:lnTo>
                      <a:pt x="203708" y="0"/>
                    </a:lnTo>
                    <a:lnTo>
                      <a:pt x="203708" y="110236"/>
                    </a:lnTo>
                    <a:lnTo>
                      <a:pt x="0" y="110236"/>
                    </a:lnTo>
                    <a:close/>
                  </a:path>
                </a:pathLst>
              </a:custGeom>
              <a:solidFill>
                <a:srgbClr val="F6C358"/>
              </a:solidFill>
            </p:spPr>
            <p:txBody>
              <a:bodyPr/>
              <a:lstStyle/>
              <a:p>
                <a:endParaRPr lang="en-US"/>
              </a:p>
            </p:txBody>
          </p:sp>
          <p:sp>
            <p:nvSpPr>
              <p:cNvPr id="36" name="Freeform 36"/>
              <p:cNvSpPr/>
              <p:nvPr/>
            </p:nvSpPr>
            <p:spPr>
              <a:xfrm>
                <a:off x="255270" y="215773"/>
                <a:ext cx="203708" cy="110236"/>
              </a:xfrm>
              <a:custGeom>
                <a:avLst/>
                <a:gdLst/>
                <a:ahLst/>
                <a:cxnLst/>
                <a:rect l="l" t="t" r="r" b="b"/>
                <a:pathLst>
                  <a:path w="203708" h="110236">
                    <a:moveTo>
                      <a:pt x="0" y="110236"/>
                    </a:moveTo>
                    <a:lnTo>
                      <a:pt x="0" y="0"/>
                    </a:lnTo>
                    <a:lnTo>
                      <a:pt x="203708" y="0"/>
                    </a:lnTo>
                    <a:close/>
                  </a:path>
                </a:pathLst>
              </a:custGeom>
              <a:solidFill>
                <a:srgbClr val="FCD462"/>
              </a:solidFill>
            </p:spPr>
            <p:txBody>
              <a:bodyPr/>
              <a:lstStyle/>
              <a:p>
                <a:endParaRPr lang="en-US"/>
              </a:p>
            </p:txBody>
          </p:sp>
          <p:sp>
            <p:nvSpPr>
              <p:cNvPr id="37" name="Freeform 37"/>
              <p:cNvSpPr/>
              <p:nvPr/>
            </p:nvSpPr>
            <p:spPr>
              <a:xfrm>
                <a:off x="399034" y="444119"/>
                <a:ext cx="49530" cy="31750"/>
              </a:xfrm>
              <a:custGeom>
                <a:avLst/>
                <a:gdLst/>
                <a:ahLst/>
                <a:cxnLst/>
                <a:rect l="l" t="t" r="r" b="b"/>
                <a:pathLst>
                  <a:path w="49530" h="31750">
                    <a:moveTo>
                      <a:pt x="0" y="0"/>
                    </a:moveTo>
                    <a:lnTo>
                      <a:pt x="0" y="13589"/>
                    </a:lnTo>
                    <a:cubicBezTo>
                      <a:pt x="0" y="23622"/>
                      <a:pt x="8128" y="31750"/>
                      <a:pt x="18161" y="31750"/>
                    </a:cubicBezTo>
                    <a:lnTo>
                      <a:pt x="31369" y="31750"/>
                    </a:lnTo>
                    <a:cubicBezTo>
                      <a:pt x="41402" y="31750"/>
                      <a:pt x="49530" y="23622"/>
                      <a:pt x="49530" y="13589"/>
                    </a:cubicBezTo>
                    <a:lnTo>
                      <a:pt x="49530" y="0"/>
                    </a:lnTo>
                    <a:close/>
                  </a:path>
                </a:pathLst>
              </a:custGeom>
              <a:solidFill>
                <a:srgbClr val="141E14"/>
              </a:solidFill>
            </p:spPr>
            <p:txBody>
              <a:bodyPr/>
              <a:lstStyle/>
              <a:p>
                <a:endParaRPr lang="en-US"/>
              </a:p>
            </p:txBody>
          </p:sp>
          <p:sp>
            <p:nvSpPr>
              <p:cNvPr id="38" name="Freeform 38"/>
              <p:cNvSpPr/>
              <p:nvPr/>
            </p:nvSpPr>
            <p:spPr>
              <a:xfrm>
                <a:off x="519557" y="444119"/>
                <a:ext cx="49530" cy="31750"/>
              </a:xfrm>
              <a:custGeom>
                <a:avLst/>
                <a:gdLst/>
                <a:ahLst/>
                <a:cxnLst/>
                <a:rect l="l" t="t" r="r" b="b"/>
                <a:pathLst>
                  <a:path w="49530" h="31750">
                    <a:moveTo>
                      <a:pt x="0" y="0"/>
                    </a:moveTo>
                    <a:lnTo>
                      <a:pt x="0" y="13589"/>
                    </a:lnTo>
                    <a:cubicBezTo>
                      <a:pt x="0" y="23622"/>
                      <a:pt x="8128" y="31750"/>
                      <a:pt x="18161" y="31750"/>
                    </a:cubicBezTo>
                    <a:lnTo>
                      <a:pt x="31369" y="31750"/>
                    </a:lnTo>
                    <a:cubicBezTo>
                      <a:pt x="41402" y="31750"/>
                      <a:pt x="49530" y="23622"/>
                      <a:pt x="49530" y="13589"/>
                    </a:cubicBezTo>
                    <a:lnTo>
                      <a:pt x="49530" y="0"/>
                    </a:lnTo>
                    <a:close/>
                  </a:path>
                </a:pathLst>
              </a:custGeom>
              <a:solidFill>
                <a:srgbClr val="141E14"/>
              </a:solidFill>
            </p:spPr>
            <p:txBody>
              <a:bodyPr/>
              <a:lstStyle/>
              <a:p>
                <a:endParaRPr lang="en-US"/>
              </a:p>
            </p:txBody>
          </p:sp>
          <p:sp>
            <p:nvSpPr>
              <p:cNvPr id="39" name="Freeform 39"/>
              <p:cNvSpPr/>
              <p:nvPr/>
            </p:nvSpPr>
            <p:spPr>
              <a:xfrm>
                <a:off x="572262" y="374015"/>
                <a:ext cx="26924" cy="18542"/>
              </a:xfrm>
              <a:custGeom>
                <a:avLst/>
                <a:gdLst/>
                <a:ahLst/>
                <a:cxnLst/>
                <a:rect l="l" t="t" r="r" b="b"/>
                <a:pathLst>
                  <a:path w="26924" h="18542">
                    <a:moveTo>
                      <a:pt x="20193" y="0"/>
                    </a:moveTo>
                    <a:lnTo>
                      <a:pt x="0" y="0"/>
                    </a:lnTo>
                    <a:lnTo>
                      <a:pt x="0" y="18542"/>
                    </a:lnTo>
                    <a:lnTo>
                      <a:pt x="20193" y="18542"/>
                    </a:lnTo>
                    <a:cubicBezTo>
                      <a:pt x="23876" y="18542"/>
                      <a:pt x="26924" y="15494"/>
                      <a:pt x="26924" y="11811"/>
                    </a:cubicBezTo>
                    <a:lnTo>
                      <a:pt x="26924" y="6731"/>
                    </a:lnTo>
                    <a:lnTo>
                      <a:pt x="23876" y="0"/>
                    </a:lnTo>
                  </a:path>
                </a:pathLst>
              </a:custGeom>
              <a:solidFill>
                <a:srgbClr val="7954CF"/>
              </a:solidFill>
            </p:spPr>
            <p:txBody>
              <a:bodyPr/>
              <a:lstStyle/>
              <a:p>
                <a:endParaRPr lang="en-US"/>
              </a:p>
            </p:txBody>
          </p:sp>
          <p:sp>
            <p:nvSpPr>
              <p:cNvPr id="40" name="Freeform 40"/>
              <p:cNvSpPr/>
              <p:nvPr/>
            </p:nvSpPr>
            <p:spPr>
              <a:xfrm>
                <a:off x="372110" y="374015"/>
                <a:ext cx="26924" cy="18542"/>
              </a:xfrm>
              <a:custGeom>
                <a:avLst/>
                <a:gdLst/>
                <a:ahLst/>
                <a:cxnLst/>
                <a:rect l="l" t="t" r="r" b="b"/>
                <a:pathLst>
                  <a:path w="26924" h="18542">
                    <a:moveTo>
                      <a:pt x="6731" y="0"/>
                    </a:moveTo>
                    <a:lnTo>
                      <a:pt x="0" y="3048"/>
                    </a:lnTo>
                    <a:lnTo>
                      <a:pt x="0" y="11811"/>
                    </a:lnTo>
                    <a:lnTo>
                      <a:pt x="3048" y="18542"/>
                    </a:lnTo>
                    <a:lnTo>
                      <a:pt x="26924" y="18542"/>
                    </a:lnTo>
                    <a:lnTo>
                      <a:pt x="26924" y="0"/>
                    </a:lnTo>
                    <a:lnTo>
                      <a:pt x="6731" y="0"/>
                    </a:lnTo>
                    <a:close/>
                  </a:path>
                </a:pathLst>
              </a:custGeom>
              <a:solidFill>
                <a:srgbClr val="7954CF"/>
              </a:solidFill>
            </p:spPr>
            <p:txBody>
              <a:bodyPr/>
              <a:lstStyle/>
              <a:p>
                <a:endParaRPr lang="en-US"/>
              </a:p>
            </p:txBody>
          </p:sp>
          <p:sp>
            <p:nvSpPr>
              <p:cNvPr id="41" name="Freeform 41"/>
              <p:cNvSpPr/>
              <p:nvPr/>
            </p:nvSpPr>
            <p:spPr>
              <a:xfrm>
                <a:off x="395605" y="313563"/>
                <a:ext cx="179832" cy="135763"/>
              </a:xfrm>
              <a:custGeom>
                <a:avLst/>
                <a:gdLst/>
                <a:ahLst/>
                <a:cxnLst/>
                <a:rect l="l" t="t" r="r" b="b"/>
                <a:pathLst>
                  <a:path w="179832" h="135763">
                    <a:moveTo>
                      <a:pt x="127381" y="0"/>
                    </a:moveTo>
                    <a:lnTo>
                      <a:pt x="52324" y="0"/>
                    </a:lnTo>
                    <a:cubicBezTo>
                      <a:pt x="23368" y="0"/>
                      <a:pt x="0" y="23495"/>
                      <a:pt x="0" y="52324"/>
                    </a:cubicBezTo>
                    <a:lnTo>
                      <a:pt x="0" y="135763"/>
                    </a:lnTo>
                    <a:lnTo>
                      <a:pt x="179832" y="135763"/>
                    </a:lnTo>
                    <a:lnTo>
                      <a:pt x="179832" y="52451"/>
                    </a:lnTo>
                    <a:cubicBezTo>
                      <a:pt x="179832" y="23495"/>
                      <a:pt x="156337" y="127"/>
                      <a:pt x="127508" y="127"/>
                    </a:cubicBezTo>
                  </a:path>
                </a:pathLst>
              </a:custGeom>
              <a:solidFill>
                <a:srgbClr val="5B27D5"/>
              </a:solidFill>
            </p:spPr>
            <p:txBody>
              <a:bodyPr/>
              <a:lstStyle/>
              <a:p>
                <a:endParaRPr lang="en-US"/>
              </a:p>
            </p:txBody>
          </p:sp>
          <p:sp>
            <p:nvSpPr>
              <p:cNvPr id="42" name="Freeform 42"/>
              <p:cNvSpPr/>
              <p:nvPr/>
            </p:nvSpPr>
            <p:spPr>
              <a:xfrm>
                <a:off x="410591" y="325882"/>
                <a:ext cx="150876" cy="55626"/>
              </a:xfrm>
              <a:custGeom>
                <a:avLst/>
                <a:gdLst/>
                <a:ahLst/>
                <a:cxnLst/>
                <a:rect l="l" t="t" r="r" b="b"/>
                <a:pathLst>
                  <a:path w="150876" h="55626">
                    <a:moveTo>
                      <a:pt x="4953" y="55626"/>
                    </a:moveTo>
                    <a:lnTo>
                      <a:pt x="145161" y="55626"/>
                    </a:lnTo>
                    <a:cubicBezTo>
                      <a:pt x="145161" y="55626"/>
                      <a:pt x="150876" y="25400"/>
                      <a:pt x="123825" y="2667"/>
                    </a:cubicBezTo>
                    <a:lnTo>
                      <a:pt x="118999" y="0"/>
                    </a:lnTo>
                    <a:lnTo>
                      <a:pt x="35179" y="0"/>
                    </a:lnTo>
                    <a:cubicBezTo>
                      <a:pt x="32004" y="0"/>
                      <a:pt x="28956" y="1270"/>
                      <a:pt x="26670" y="3556"/>
                    </a:cubicBezTo>
                    <a:cubicBezTo>
                      <a:pt x="18415" y="11684"/>
                      <a:pt x="0" y="32893"/>
                      <a:pt x="4826" y="55626"/>
                    </a:cubicBezTo>
                  </a:path>
                </a:pathLst>
              </a:custGeom>
              <a:solidFill>
                <a:srgbClr val="F6C358"/>
              </a:solidFill>
            </p:spPr>
            <p:txBody>
              <a:bodyPr/>
              <a:lstStyle/>
              <a:p>
                <a:endParaRPr lang="en-US"/>
              </a:p>
            </p:txBody>
          </p:sp>
          <p:sp>
            <p:nvSpPr>
              <p:cNvPr id="43" name="Freeform 43"/>
              <p:cNvSpPr/>
              <p:nvPr/>
            </p:nvSpPr>
            <p:spPr>
              <a:xfrm>
                <a:off x="357124" y="152273"/>
                <a:ext cx="70104" cy="27305"/>
              </a:xfrm>
              <a:custGeom>
                <a:avLst/>
                <a:gdLst/>
                <a:ahLst/>
                <a:cxnLst/>
                <a:rect l="l" t="t" r="r" b="b"/>
                <a:pathLst>
                  <a:path w="70104" h="27305">
                    <a:moveTo>
                      <a:pt x="0" y="0"/>
                    </a:moveTo>
                    <a:lnTo>
                      <a:pt x="70104" y="0"/>
                    </a:lnTo>
                    <a:lnTo>
                      <a:pt x="70104" y="27305"/>
                    </a:lnTo>
                    <a:lnTo>
                      <a:pt x="0" y="27305"/>
                    </a:lnTo>
                    <a:close/>
                  </a:path>
                </a:pathLst>
              </a:custGeom>
              <a:solidFill>
                <a:srgbClr val="E1E6E9"/>
              </a:solidFill>
            </p:spPr>
            <p:txBody>
              <a:bodyPr/>
              <a:lstStyle/>
              <a:p>
                <a:endParaRPr lang="en-US"/>
              </a:p>
            </p:txBody>
          </p:sp>
          <p:sp>
            <p:nvSpPr>
              <p:cNvPr id="44" name="Freeform 44"/>
              <p:cNvSpPr/>
              <p:nvPr/>
            </p:nvSpPr>
            <p:spPr>
              <a:xfrm>
                <a:off x="410718" y="325882"/>
                <a:ext cx="123698" cy="55626"/>
              </a:xfrm>
              <a:custGeom>
                <a:avLst/>
                <a:gdLst/>
                <a:ahLst/>
                <a:cxnLst/>
                <a:rect l="l" t="t" r="r" b="b"/>
                <a:pathLst>
                  <a:path w="123698" h="55626">
                    <a:moveTo>
                      <a:pt x="4826" y="55626"/>
                    </a:moveTo>
                    <a:cubicBezTo>
                      <a:pt x="0" y="32893"/>
                      <a:pt x="18415" y="11684"/>
                      <a:pt x="26670" y="3556"/>
                    </a:cubicBezTo>
                    <a:lnTo>
                      <a:pt x="32004" y="0"/>
                    </a:lnTo>
                    <a:lnTo>
                      <a:pt x="116205" y="0"/>
                    </a:lnTo>
                    <a:cubicBezTo>
                      <a:pt x="118872" y="0"/>
                      <a:pt x="121666" y="889"/>
                      <a:pt x="123698" y="2667"/>
                    </a:cubicBezTo>
                    <a:close/>
                  </a:path>
                </a:pathLst>
              </a:custGeom>
              <a:solidFill>
                <a:srgbClr val="FCD462"/>
              </a:solidFill>
            </p:spPr>
            <p:txBody>
              <a:bodyPr/>
              <a:lstStyle/>
              <a:p>
                <a:endParaRPr lang="en-US"/>
              </a:p>
            </p:txBody>
          </p:sp>
          <p:sp>
            <p:nvSpPr>
              <p:cNvPr id="45" name="Freeform 45"/>
              <p:cNvSpPr/>
              <p:nvPr/>
            </p:nvSpPr>
            <p:spPr>
              <a:xfrm>
                <a:off x="420624" y="396113"/>
                <a:ext cx="30734" cy="30734"/>
              </a:xfrm>
              <a:custGeom>
                <a:avLst/>
                <a:gdLst/>
                <a:ahLst/>
                <a:cxnLst/>
                <a:rect l="l" t="t" r="r" b="b"/>
                <a:pathLst>
                  <a:path w="30734" h="30734">
                    <a:moveTo>
                      <a:pt x="15367" y="0"/>
                    </a:moveTo>
                    <a:lnTo>
                      <a:pt x="30734" y="6858"/>
                    </a:lnTo>
                    <a:cubicBezTo>
                      <a:pt x="30734" y="23749"/>
                      <a:pt x="23876" y="30734"/>
                      <a:pt x="15367" y="30734"/>
                    </a:cubicBezTo>
                    <a:lnTo>
                      <a:pt x="0" y="23876"/>
                    </a:lnTo>
                    <a:cubicBezTo>
                      <a:pt x="0" y="6985"/>
                      <a:pt x="6858" y="0"/>
                      <a:pt x="15367" y="0"/>
                    </a:cubicBezTo>
                  </a:path>
                </a:pathLst>
              </a:custGeom>
              <a:solidFill>
                <a:srgbClr val="FCD462"/>
              </a:solidFill>
            </p:spPr>
            <p:txBody>
              <a:bodyPr/>
              <a:lstStyle/>
              <a:p>
                <a:endParaRPr lang="en-US"/>
              </a:p>
            </p:txBody>
          </p:sp>
          <p:sp>
            <p:nvSpPr>
              <p:cNvPr id="46" name="Freeform 46"/>
              <p:cNvSpPr/>
              <p:nvPr/>
            </p:nvSpPr>
            <p:spPr>
              <a:xfrm>
                <a:off x="513588" y="396113"/>
                <a:ext cx="30734" cy="30734"/>
              </a:xfrm>
              <a:custGeom>
                <a:avLst/>
                <a:gdLst/>
                <a:ahLst/>
                <a:cxnLst/>
                <a:rect l="l" t="t" r="r" b="b"/>
                <a:pathLst>
                  <a:path w="30734" h="30734">
                    <a:moveTo>
                      <a:pt x="15367" y="0"/>
                    </a:moveTo>
                    <a:lnTo>
                      <a:pt x="30734" y="6858"/>
                    </a:lnTo>
                    <a:cubicBezTo>
                      <a:pt x="30734" y="23749"/>
                      <a:pt x="23876" y="30734"/>
                      <a:pt x="15367" y="30734"/>
                    </a:cubicBezTo>
                    <a:lnTo>
                      <a:pt x="0" y="23876"/>
                    </a:lnTo>
                    <a:cubicBezTo>
                      <a:pt x="0" y="6985"/>
                      <a:pt x="6858" y="0"/>
                      <a:pt x="15367" y="0"/>
                    </a:cubicBezTo>
                  </a:path>
                </a:pathLst>
              </a:custGeom>
              <a:solidFill>
                <a:srgbClr val="FCD462"/>
              </a:solidFill>
            </p:spPr>
            <p:txBody>
              <a:bodyPr/>
              <a:lstStyle/>
              <a:p>
                <a:endParaRPr lang="en-US"/>
              </a:p>
            </p:txBody>
          </p:sp>
        </p:grpSp>
        <p:grpSp>
          <p:nvGrpSpPr>
            <p:cNvPr id="47" name="Group 47"/>
            <p:cNvGrpSpPr>
              <a:grpSpLocks noChangeAspect="1"/>
            </p:cNvGrpSpPr>
            <p:nvPr/>
          </p:nvGrpSpPr>
          <p:grpSpPr>
            <a:xfrm>
              <a:off x="234403" y="0"/>
              <a:ext cx="4126362" cy="3292526"/>
              <a:chOff x="0" y="0"/>
              <a:chExt cx="784860" cy="626262"/>
            </a:xfrm>
          </p:grpSpPr>
          <p:sp>
            <p:nvSpPr>
              <p:cNvPr id="48" name="Freeform 48"/>
              <p:cNvSpPr/>
              <p:nvPr/>
            </p:nvSpPr>
            <p:spPr>
              <a:xfrm>
                <a:off x="63500" y="63500"/>
                <a:ext cx="657860" cy="570230"/>
              </a:xfrm>
              <a:custGeom>
                <a:avLst/>
                <a:gdLst/>
                <a:ahLst/>
                <a:cxnLst/>
                <a:rect l="l" t="t" r="r" b="b"/>
                <a:pathLst>
                  <a:path w="657860" h="570230">
                    <a:moveTo>
                      <a:pt x="321310" y="437388"/>
                    </a:moveTo>
                    <a:cubicBezTo>
                      <a:pt x="495300" y="384937"/>
                      <a:pt x="657860" y="570230"/>
                      <a:pt x="657860" y="388620"/>
                    </a:cubicBezTo>
                    <a:cubicBezTo>
                      <a:pt x="657860" y="305435"/>
                      <a:pt x="624078" y="92329"/>
                      <a:pt x="524002" y="88392"/>
                    </a:cubicBezTo>
                    <a:cubicBezTo>
                      <a:pt x="407035" y="83820"/>
                      <a:pt x="351155" y="0"/>
                      <a:pt x="252730" y="0"/>
                    </a:cubicBezTo>
                    <a:cubicBezTo>
                      <a:pt x="71120" y="0"/>
                      <a:pt x="0" y="207010"/>
                      <a:pt x="0" y="388620"/>
                    </a:cubicBezTo>
                    <a:cubicBezTo>
                      <a:pt x="0" y="570230"/>
                      <a:pt x="165862" y="484251"/>
                      <a:pt x="321310" y="437388"/>
                    </a:cubicBezTo>
                  </a:path>
                </a:pathLst>
              </a:custGeom>
              <a:solidFill>
                <a:srgbClr val="FFFFFF"/>
              </a:solidFill>
            </p:spPr>
            <p:txBody>
              <a:bodyPr/>
              <a:lstStyle/>
              <a:p>
                <a:endParaRPr lang="en-US"/>
              </a:p>
            </p:txBody>
          </p:sp>
          <p:sp>
            <p:nvSpPr>
              <p:cNvPr id="49" name="Freeform 49"/>
              <p:cNvSpPr/>
              <p:nvPr/>
            </p:nvSpPr>
            <p:spPr>
              <a:xfrm>
                <a:off x="217678" y="92710"/>
                <a:ext cx="349631" cy="279908"/>
              </a:xfrm>
              <a:custGeom>
                <a:avLst/>
                <a:gdLst/>
                <a:ahLst/>
                <a:cxnLst/>
                <a:rect l="l" t="t" r="r" b="b"/>
                <a:pathLst>
                  <a:path w="349631" h="279908">
                    <a:moveTo>
                      <a:pt x="174244" y="0"/>
                    </a:moveTo>
                    <a:cubicBezTo>
                      <a:pt x="147574" y="254"/>
                      <a:pt x="125095" y="18288"/>
                      <a:pt x="118237" y="42926"/>
                    </a:cubicBezTo>
                    <a:lnTo>
                      <a:pt x="92456" y="36957"/>
                    </a:lnTo>
                    <a:cubicBezTo>
                      <a:pt x="60071" y="36957"/>
                      <a:pt x="33782" y="63246"/>
                      <a:pt x="33782" y="95631"/>
                    </a:cubicBezTo>
                    <a:lnTo>
                      <a:pt x="40259" y="122555"/>
                    </a:lnTo>
                    <a:cubicBezTo>
                      <a:pt x="16637" y="132588"/>
                      <a:pt x="0" y="155956"/>
                      <a:pt x="0" y="183261"/>
                    </a:cubicBezTo>
                    <a:cubicBezTo>
                      <a:pt x="0" y="218567"/>
                      <a:pt x="27813" y="247396"/>
                      <a:pt x="62865" y="249047"/>
                    </a:cubicBezTo>
                    <a:cubicBezTo>
                      <a:pt x="67691" y="266700"/>
                      <a:pt x="86614" y="279908"/>
                      <a:pt x="109093" y="279908"/>
                    </a:cubicBezTo>
                    <a:cubicBezTo>
                      <a:pt x="121793" y="279908"/>
                      <a:pt x="133350" y="275717"/>
                      <a:pt x="141986" y="268859"/>
                    </a:cubicBezTo>
                    <a:cubicBezTo>
                      <a:pt x="150495" y="275717"/>
                      <a:pt x="162052" y="279908"/>
                      <a:pt x="174879" y="279908"/>
                    </a:cubicBezTo>
                    <a:cubicBezTo>
                      <a:pt x="187706" y="279908"/>
                      <a:pt x="199136" y="275717"/>
                      <a:pt x="207645" y="268859"/>
                    </a:cubicBezTo>
                    <a:cubicBezTo>
                      <a:pt x="216154" y="275717"/>
                      <a:pt x="227711" y="279908"/>
                      <a:pt x="240538" y="279908"/>
                    </a:cubicBezTo>
                    <a:cubicBezTo>
                      <a:pt x="263017" y="279908"/>
                      <a:pt x="281813" y="266700"/>
                      <a:pt x="286766" y="249047"/>
                    </a:cubicBezTo>
                    <a:cubicBezTo>
                      <a:pt x="321691" y="247523"/>
                      <a:pt x="349631" y="218694"/>
                      <a:pt x="349631" y="183261"/>
                    </a:cubicBezTo>
                    <a:cubicBezTo>
                      <a:pt x="349631" y="155956"/>
                      <a:pt x="332994" y="132588"/>
                      <a:pt x="309372" y="122555"/>
                    </a:cubicBezTo>
                    <a:lnTo>
                      <a:pt x="315722" y="95631"/>
                    </a:lnTo>
                    <a:cubicBezTo>
                      <a:pt x="315722" y="63246"/>
                      <a:pt x="289433" y="36957"/>
                      <a:pt x="257048" y="36957"/>
                    </a:cubicBezTo>
                    <a:lnTo>
                      <a:pt x="231267" y="42926"/>
                    </a:lnTo>
                    <a:cubicBezTo>
                      <a:pt x="224409" y="18415"/>
                      <a:pt x="201930" y="254"/>
                      <a:pt x="175260" y="0"/>
                    </a:cubicBezTo>
                    <a:close/>
                  </a:path>
                </a:pathLst>
              </a:custGeom>
              <a:solidFill>
                <a:srgbClr val="8767D1"/>
              </a:solidFill>
            </p:spPr>
            <p:txBody>
              <a:bodyPr/>
              <a:lstStyle/>
              <a:p>
                <a:endParaRPr lang="en-US"/>
              </a:p>
            </p:txBody>
          </p:sp>
          <p:sp>
            <p:nvSpPr>
              <p:cNvPr id="50" name="Freeform 50"/>
              <p:cNvSpPr/>
              <p:nvPr/>
            </p:nvSpPr>
            <p:spPr>
              <a:xfrm>
                <a:off x="380746" y="92710"/>
                <a:ext cx="68199" cy="43815"/>
              </a:xfrm>
              <a:custGeom>
                <a:avLst/>
                <a:gdLst/>
                <a:ahLst/>
                <a:cxnLst/>
                <a:rect l="l" t="t" r="r" b="b"/>
                <a:pathLst>
                  <a:path w="68199" h="43815">
                    <a:moveTo>
                      <a:pt x="8128" y="127"/>
                    </a:moveTo>
                    <a:lnTo>
                      <a:pt x="6731" y="254"/>
                    </a:lnTo>
                    <a:lnTo>
                      <a:pt x="5588" y="381"/>
                    </a:lnTo>
                    <a:lnTo>
                      <a:pt x="3810" y="635"/>
                    </a:lnTo>
                    <a:lnTo>
                      <a:pt x="2794" y="762"/>
                    </a:lnTo>
                    <a:lnTo>
                      <a:pt x="889" y="1143"/>
                    </a:lnTo>
                    <a:lnTo>
                      <a:pt x="0" y="1270"/>
                    </a:lnTo>
                    <a:cubicBezTo>
                      <a:pt x="15367" y="4445"/>
                      <a:pt x="29845" y="15113"/>
                      <a:pt x="38989" y="28702"/>
                    </a:cubicBezTo>
                    <a:cubicBezTo>
                      <a:pt x="45466" y="38227"/>
                      <a:pt x="56515" y="43815"/>
                      <a:pt x="68072" y="43053"/>
                    </a:cubicBezTo>
                    <a:lnTo>
                      <a:pt x="68199" y="43053"/>
                    </a:lnTo>
                    <a:cubicBezTo>
                      <a:pt x="61341" y="18161"/>
                      <a:pt x="38608" y="0"/>
                      <a:pt x="11684" y="0"/>
                    </a:cubicBezTo>
                    <a:lnTo>
                      <a:pt x="9779" y="0"/>
                    </a:lnTo>
                    <a:lnTo>
                      <a:pt x="8382" y="127"/>
                    </a:lnTo>
                  </a:path>
                </a:pathLst>
              </a:custGeom>
              <a:solidFill>
                <a:srgbClr val="5B27D5"/>
              </a:solidFill>
            </p:spPr>
            <p:txBody>
              <a:bodyPr/>
              <a:lstStyle/>
              <a:p>
                <a:endParaRPr lang="en-US"/>
              </a:p>
            </p:txBody>
          </p:sp>
          <p:sp>
            <p:nvSpPr>
              <p:cNvPr id="51" name="Freeform 51"/>
              <p:cNvSpPr/>
              <p:nvPr/>
            </p:nvSpPr>
            <p:spPr>
              <a:xfrm>
                <a:off x="446278" y="129667"/>
                <a:ext cx="120904" cy="242951"/>
              </a:xfrm>
              <a:custGeom>
                <a:avLst/>
                <a:gdLst/>
                <a:ahLst/>
                <a:cxnLst/>
                <a:rect l="l" t="t" r="r" b="b"/>
                <a:pathLst>
                  <a:path w="120904" h="242951">
                    <a:moveTo>
                      <a:pt x="80645" y="85598"/>
                    </a:moveTo>
                    <a:lnTo>
                      <a:pt x="87122" y="58674"/>
                    </a:lnTo>
                    <a:cubicBezTo>
                      <a:pt x="87122" y="26289"/>
                      <a:pt x="60833" y="0"/>
                      <a:pt x="28448" y="0"/>
                    </a:cubicBezTo>
                    <a:lnTo>
                      <a:pt x="20447" y="381"/>
                    </a:lnTo>
                    <a:cubicBezTo>
                      <a:pt x="43434" y="6604"/>
                      <a:pt x="63627" y="30353"/>
                      <a:pt x="63627" y="58674"/>
                    </a:cubicBezTo>
                    <a:lnTo>
                      <a:pt x="57023" y="85598"/>
                    </a:lnTo>
                    <a:cubicBezTo>
                      <a:pt x="80645" y="95631"/>
                      <a:pt x="97282" y="118999"/>
                      <a:pt x="97282" y="146304"/>
                    </a:cubicBezTo>
                    <a:cubicBezTo>
                      <a:pt x="97282" y="181610"/>
                      <a:pt x="69469" y="210439"/>
                      <a:pt x="34417" y="212090"/>
                    </a:cubicBezTo>
                    <a:cubicBezTo>
                      <a:pt x="30353" y="226568"/>
                      <a:pt x="17018" y="237998"/>
                      <a:pt x="0" y="241681"/>
                    </a:cubicBezTo>
                    <a:lnTo>
                      <a:pt x="7747" y="242951"/>
                    </a:lnTo>
                    <a:cubicBezTo>
                      <a:pt x="34290" y="242951"/>
                      <a:pt x="53086" y="229743"/>
                      <a:pt x="58039" y="212090"/>
                    </a:cubicBezTo>
                    <a:cubicBezTo>
                      <a:pt x="92964" y="210566"/>
                      <a:pt x="120904" y="181737"/>
                      <a:pt x="120904" y="146304"/>
                    </a:cubicBezTo>
                    <a:cubicBezTo>
                      <a:pt x="120904" y="118999"/>
                      <a:pt x="104267" y="95631"/>
                      <a:pt x="80645" y="85598"/>
                    </a:cubicBezTo>
                  </a:path>
                </a:pathLst>
              </a:custGeom>
              <a:solidFill>
                <a:srgbClr val="5B27D5"/>
              </a:solidFill>
            </p:spPr>
            <p:txBody>
              <a:bodyPr/>
              <a:lstStyle/>
              <a:p>
                <a:endParaRPr lang="en-US"/>
              </a:p>
            </p:txBody>
          </p:sp>
          <p:sp>
            <p:nvSpPr>
              <p:cNvPr id="52" name="Freeform 52"/>
              <p:cNvSpPr/>
              <p:nvPr/>
            </p:nvSpPr>
            <p:spPr>
              <a:xfrm>
                <a:off x="314960" y="350012"/>
                <a:ext cx="43688" cy="22479"/>
              </a:xfrm>
              <a:custGeom>
                <a:avLst/>
                <a:gdLst/>
                <a:ahLst/>
                <a:cxnLst/>
                <a:rect l="l" t="t" r="r" b="b"/>
                <a:pathLst>
                  <a:path w="43688" h="22479">
                    <a:moveTo>
                      <a:pt x="35433" y="1651"/>
                    </a:moveTo>
                    <a:cubicBezTo>
                      <a:pt x="30099" y="10668"/>
                      <a:pt x="8128" y="20701"/>
                      <a:pt x="0" y="21209"/>
                    </a:cubicBezTo>
                    <a:lnTo>
                      <a:pt x="1778" y="21590"/>
                    </a:lnTo>
                    <a:lnTo>
                      <a:pt x="2794" y="21717"/>
                    </a:lnTo>
                    <a:lnTo>
                      <a:pt x="4699" y="21971"/>
                    </a:lnTo>
                    <a:lnTo>
                      <a:pt x="5715" y="22098"/>
                    </a:lnTo>
                    <a:lnTo>
                      <a:pt x="7493" y="22225"/>
                    </a:lnTo>
                    <a:lnTo>
                      <a:pt x="8763" y="22352"/>
                    </a:lnTo>
                    <a:lnTo>
                      <a:pt x="10795" y="22479"/>
                    </a:lnTo>
                    <a:cubicBezTo>
                      <a:pt x="23368" y="22479"/>
                      <a:pt x="33909" y="18923"/>
                      <a:pt x="42291" y="13081"/>
                    </a:cubicBezTo>
                    <a:lnTo>
                      <a:pt x="43688" y="12065"/>
                    </a:lnTo>
                    <a:lnTo>
                      <a:pt x="36322" y="0"/>
                    </a:lnTo>
                    <a:close/>
                  </a:path>
                </a:pathLst>
              </a:custGeom>
              <a:solidFill>
                <a:srgbClr val="5B27D5"/>
              </a:solidFill>
            </p:spPr>
            <p:txBody>
              <a:bodyPr/>
              <a:lstStyle/>
              <a:p>
                <a:endParaRPr lang="en-US"/>
              </a:p>
            </p:txBody>
          </p:sp>
          <p:sp>
            <p:nvSpPr>
              <p:cNvPr id="53" name="Freeform 53"/>
              <p:cNvSpPr/>
              <p:nvPr/>
            </p:nvSpPr>
            <p:spPr>
              <a:xfrm>
                <a:off x="329438" y="284099"/>
                <a:ext cx="119507" cy="198755"/>
              </a:xfrm>
              <a:custGeom>
                <a:avLst/>
                <a:gdLst/>
                <a:ahLst/>
                <a:cxnLst/>
                <a:rect l="l" t="t" r="r" b="b"/>
                <a:pathLst>
                  <a:path w="119507" h="198755">
                    <a:moveTo>
                      <a:pt x="74422" y="0"/>
                    </a:moveTo>
                    <a:lnTo>
                      <a:pt x="67183" y="2413"/>
                    </a:lnTo>
                    <a:lnTo>
                      <a:pt x="56769" y="61468"/>
                    </a:lnTo>
                    <a:cubicBezTo>
                      <a:pt x="56388" y="63373"/>
                      <a:pt x="54864" y="64516"/>
                      <a:pt x="53213" y="64516"/>
                    </a:cubicBezTo>
                    <a:cubicBezTo>
                      <a:pt x="52197" y="64516"/>
                      <a:pt x="51181" y="64135"/>
                      <a:pt x="50419" y="63119"/>
                    </a:cubicBezTo>
                    <a:lnTo>
                      <a:pt x="19939" y="25654"/>
                    </a:lnTo>
                    <a:cubicBezTo>
                      <a:pt x="18415" y="23876"/>
                      <a:pt x="16256" y="22860"/>
                      <a:pt x="14097" y="22860"/>
                    </a:cubicBezTo>
                    <a:cubicBezTo>
                      <a:pt x="13081" y="22860"/>
                      <a:pt x="12192" y="23114"/>
                      <a:pt x="11176" y="23495"/>
                    </a:cubicBezTo>
                    <a:lnTo>
                      <a:pt x="5842" y="25781"/>
                    </a:lnTo>
                    <a:lnTo>
                      <a:pt x="0" y="32639"/>
                    </a:lnTo>
                    <a:lnTo>
                      <a:pt x="33655" y="88773"/>
                    </a:lnTo>
                    <a:cubicBezTo>
                      <a:pt x="38227" y="96393"/>
                      <a:pt x="40005" y="105156"/>
                      <a:pt x="38989" y="113919"/>
                    </a:cubicBezTo>
                    <a:cubicBezTo>
                      <a:pt x="34925" y="145161"/>
                      <a:pt x="29845" y="174752"/>
                      <a:pt x="9271" y="198755"/>
                    </a:cubicBezTo>
                    <a:lnTo>
                      <a:pt x="116840" y="198755"/>
                    </a:lnTo>
                    <a:cubicBezTo>
                      <a:pt x="94742" y="172974"/>
                      <a:pt x="89281" y="140970"/>
                      <a:pt x="86360" y="107315"/>
                    </a:cubicBezTo>
                    <a:lnTo>
                      <a:pt x="92329" y="82677"/>
                    </a:lnTo>
                    <a:lnTo>
                      <a:pt x="117475" y="42926"/>
                    </a:lnTo>
                    <a:cubicBezTo>
                      <a:pt x="119507" y="39751"/>
                      <a:pt x="118872" y="35687"/>
                      <a:pt x="116078" y="33274"/>
                    </a:cubicBezTo>
                    <a:lnTo>
                      <a:pt x="108585" y="30861"/>
                    </a:lnTo>
                    <a:lnTo>
                      <a:pt x="87249" y="52451"/>
                    </a:lnTo>
                    <a:cubicBezTo>
                      <a:pt x="86487" y="53213"/>
                      <a:pt x="85598" y="53594"/>
                      <a:pt x="84709" y="53594"/>
                    </a:cubicBezTo>
                    <a:cubicBezTo>
                      <a:pt x="82677" y="53594"/>
                      <a:pt x="80772" y="51816"/>
                      <a:pt x="81026" y="49403"/>
                    </a:cubicBezTo>
                    <a:lnTo>
                      <a:pt x="86487" y="9017"/>
                    </a:lnTo>
                    <a:cubicBezTo>
                      <a:pt x="87122" y="4699"/>
                      <a:pt x="83820" y="762"/>
                      <a:pt x="79502" y="508"/>
                    </a:cubicBezTo>
                    <a:lnTo>
                      <a:pt x="74422" y="127"/>
                    </a:lnTo>
                    <a:close/>
                  </a:path>
                </a:pathLst>
              </a:custGeom>
              <a:solidFill>
                <a:srgbClr val="64645A"/>
              </a:solidFill>
            </p:spPr>
            <p:txBody>
              <a:bodyPr/>
              <a:lstStyle/>
              <a:p>
                <a:endParaRPr lang="en-US"/>
              </a:p>
            </p:txBody>
          </p:sp>
          <p:sp>
            <p:nvSpPr>
              <p:cNvPr id="54" name="Freeform 54"/>
              <p:cNvSpPr/>
              <p:nvPr/>
            </p:nvSpPr>
            <p:spPr>
              <a:xfrm>
                <a:off x="392938" y="284480"/>
                <a:ext cx="55245" cy="198247"/>
              </a:xfrm>
              <a:custGeom>
                <a:avLst/>
                <a:gdLst/>
                <a:ahLst/>
                <a:cxnLst/>
                <a:rect l="l" t="t" r="r" b="b"/>
                <a:pathLst>
                  <a:path w="55245" h="198247">
                    <a:moveTo>
                      <a:pt x="16383" y="0"/>
                    </a:moveTo>
                    <a:lnTo>
                      <a:pt x="1016" y="95250"/>
                    </a:lnTo>
                    <a:cubicBezTo>
                      <a:pt x="762" y="96520"/>
                      <a:pt x="508" y="97663"/>
                      <a:pt x="381" y="98933"/>
                    </a:cubicBezTo>
                    <a:lnTo>
                      <a:pt x="0" y="104140"/>
                    </a:lnTo>
                    <a:cubicBezTo>
                      <a:pt x="3175" y="140462"/>
                      <a:pt x="8636" y="172466"/>
                      <a:pt x="30607" y="198247"/>
                    </a:cubicBezTo>
                    <a:lnTo>
                      <a:pt x="53086" y="198247"/>
                    </a:lnTo>
                    <a:cubicBezTo>
                      <a:pt x="30988" y="172466"/>
                      <a:pt x="25527" y="140462"/>
                      <a:pt x="22606" y="106807"/>
                    </a:cubicBezTo>
                    <a:lnTo>
                      <a:pt x="24003" y="89535"/>
                    </a:lnTo>
                    <a:lnTo>
                      <a:pt x="53848" y="42545"/>
                    </a:lnTo>
                    <a:lnTo>
                      <a:pt x="55245" y="35306"/>
                    </a:lnTo>
                    <a:lnTo>
                      <a:pt x="44958" y="30480"/>
                    </a:lnTo>
                    <a:lnTo>
                      <a:pt x="23622" y="52070"/>
                    </a:lnTo>
                    <a:cubicBezTo>
                      <a:pt x="22860" y="52832"/>
                      <a:pt x="21971" y="53213"/>
                      <a:pt x="21082" y="53213"/>
                    </a:cubicBezTo>
                    <a:cubicBezTo>
                      <a:pt x="19050" y="53213"/>
                      <a:pt x="17145" y="51435"/>
                      <a:pt x="17399" y="49022"/>
                    </a:cubicBezTo>
                    <a:lnTo>
                      <a:pt x="22860" y="8636"/>
                    </a:lnTo>
                    <a:cubicBezTo>
                      <a:pt x="23368" y="4445"/>
                      <a:pt x="20447" y="635"/>
                      <a:pt x="16256" y="127"/>
                    </a:cubicBezTo>
                    <a:close/>
                  </a:path>
                </a:pathLst>
              </a:custGeom>
              <a:solidFill>
                <a:srgbClr val="141E14"/>
              </a:solidFill>
            </p:spPr>
            <p:txBody>
              <a:bodyPr/>
              <a:lstStyle/>
              <a:p>
                <a:endParaRPr lang="en-US"/>
              </a:p>
            </p:txBody>
          </p:sp>
          <p:sp>
            <p:nvSpPr>
              <p:cNvPr id="55" name="Freeform 55"/>
              <p:cNvSpPr/>
              <p:nvPr/>
            </p:nvSpPr>
            <p:spPr>
              <a:xfrm>
                <a:off x="250825" y="138811"/>
                <a:ext cx="171196" cy="158623"/>
              </a:xfrm>
              <a:custGeom>
                <a:avLst/>
                <a:gdLst/>
                <a:ahLst/>
                <a:cxnLst/>
                <a:rect l="l" t="t" r="r" b="b"/>
                <a:pathLst>
                  <a:path w="171196" h="158623">
                    <a:moveTo>
                      <a:pt x="130429" y="0"/>
                    </a:moveTo>
                    <a:cubicBezTo>
                      <a:pt x="113919" y="0"/>
                      <a:pt x="99822" y="9779"/>
                      <a:pt x="93345" y="23876"/>
                    </a:cubicBezTo>
                    <a:lnTo>
                      <a:pt x="78613" y="16383"/>
                    </a:lnTo>
                    <a:cubicBezTo>
                      <a:pt x="47371" y="16383"/>
                      <a:pt x="29083" y="34671"/>
                      <a:pt x="29083" y="57150"/>
                    </a:cubicBezTo>
                    <a:lnTo>
                      <a:pt x="31115" y="71501"/>
                    </a:lnTo>
                    <a:cubicBezTo>
                      <a:pt x="14986" y="80518"/>
                      <a:pt x="0" y="97409"/>
                      <a:pt x="0" y="117856"/>
                    </a:cubicBezTo>
                    <a:cubicBezTo>
                      <a:pt x="0" y="140335"/>
                      <a:pt x="18288" y="158623"/>
                      <a:pt x="40767" y="158623"/>
                    </a:cubicBezTo>
                    <a:cubicBezTo>
                      <a:pt x="63246" y="158623"/>
                      <a:pt x="171196" y="63246"/>
                      <a:pt x="171196" y="40767"/>
                    </a:cubicBezTo>
                    <a:cubicBezTo>
                      <a:pt x="171196" y="18288"/>
                      <a:pt x="152908" y="0"/>
                      <a:pt x="130429" y="0"/>
                    </a:cubicBezTo>
                  </a:path>
                </a:pathLst>
              </a:custGeom>
              <a:solidFill>
                <a:srgbClr val="7954CF"/>
              </a:solidFill>
            </p:spPr>
            <p:txBody>
              <a:bodyPr/>
              <a:lstStyle/>
              <a:p>
                <a:endParaRPr lang="en-US"/>
              </a:p>
            </p:txBody>
          </p:sp>
        </p:grpSp>
        <p:grpSp>
          <p:nvGrpSpPr>
            <p:cNvPr id="56" name="Group 56"/>
            <p:cNvGrpSpPr>
              <a:grpSpLocks noChangeAspect="1"/>
            </p:cNvGrpSpPr>
            <p:nvPr/>
          </p:nvGrpSpPr>
          <p:grpSpPr>
            <a:xfrm>
              <a:off x="5360155" y="33451"/>
              <a:ext cx="4266578" cy="3225423"/>
              <a:chOff x="0" y="0"/>
              <a:chExt cx="811530" cy="613499"/>
            </a:xfrm>
          </p:grpSpPr>
          <p:sp>
            <p:nvSpPr>
              <p:cNvPr id="57" name="Freeform 57"/>
              <p:cNvSpPr/>
              <p:nvPr/>
            </p:nvSpPr>
            <p:spPr>
              <a:xfrm>
                <a:off x="63500" y="63500"/>
                <a:ext cx="684530" cy="497840"/>
              </a:xfrm>
              <a:custGeom>
                <a:avLst/>
                <a:gdLst/>
                <a:ahLst/>
                <a:cxnLst/>
                <a:rect l="l" t="t" r="r" b="b"/>
                <a:pathLst>
                  <a:path w="684530" h="497840">
                    <a:moveTo>
                      <a:pt x="182626" y="485140"/>
                    </a:moveTo>
                    <a:cubicBezTo>
                      <a:pt x="389890" y="468884"/>
                      <a:pt x="684530" y="429641"/>
                      <a:pt x="684530" y="248031"/>
                    </a:cubicBezTo>
                    <a:cubicBezTo>
                      <a:pt x="684530" y="164846"/>
                      <a:pt x="624078" y="92329"/>
                      <a:pt x="524002" y="88392"/>
                    </a:cubicBezTo>
                    <a:cubicBezTo>
                      <a:pt x="407035" y="83820"/>
                      <a:pt x="351155" y="0"/>
                      <a:pt x="252730" y="0"/>
                    </a:cubicBezTo>
                    <a:cubicBezTo>
                      <a:pt x="71120" y="0"/>
                      <a:pt x="0" y="58674"/>
                      <a:pt x="0" y="240284"/>
                    </a:cubicBezTo>
                    <a:cubicBezTo>
                      <a:pt x="0" y="421894"/>
                      <a:pt x="20701" y="497840"/>
                      <a:pt x="182626" y="485140"/>
                    </a:cubicBezTo>
                  </a:path>
                </a:pathLst>
              </a:custGeom>
              <a:solidFill>
                <a:srgbClr val="FFFFFF"/>
              </a:solidFill>
            </p:spPr>
            <p:txBody>
              <a:bodyPr/>
              <a:lstStyle/>
              <a:p>
                <a:endParaRPr lang="en-US"/>
              </a:p>
            </p:txBody>
          </p:sp>
          <p:sp>
            <p:nvSpPr>
              <p:cNvPr id="58" name="Freeform 58"/>
              <p:cNvSpPr/>
              <p:nvPr/>
            </p:nvSpPr>
            <p:spPr>
              <a:xfrm>
                <a:off x="260477" y="216281"/>
                <a:ext cx="53975" cy="45212"/>
              </a:xfrm>
              <a:custGeom>
                <a:avLst/>
                <a:gdLst/>
                <a:ahLst/>
                <a:cxnLst/>
                <a:rect l="l" t="t" r="r" b="b"/>
                <a:pathLst>
                  <a:path w="53975" h="45212">
                    <a:moveTo>
                      <a:pt x="0" y="20955"/>
                    </a:moveTo>
                    <a:lnTo>
                      <a:pt x="12065" y="0"/>
                    </a:lnTo>
                    <a:lnTo>
                      <a:pt x="53975" y="24257"/>
                    </a:lnTo>
                    <a:lnTo>
                      <a:pt x="41910" y="45212"/>
                    </a:lnTo>
                    <a:close/>
                  </a:path>
                </a:pathLst>
              </a:custGeom>
              <a:solidFill>
                <a:srgbClr val="FCD462"/>
              </a:solidFill>
            </p:spPr>
            <p:txBody>
              <a:bodyPr/>
              <a:lstStyle/>
              <a:p>
                <a:endParaRPr lang="en-US"/>
              </a:p>
            </p:txBody>
          </p:sp>
          <p:sp>
            <p:nvSpPr>
              <p:cNvPr id="59" name="Freeform 59"/>
              <p:cNvSpPr/>
              <p:nvPr/>
            </p:nvSpPr>
            <p:spPr>
              <a:xfrm>
                <a:off x="470281" y="337439"/>
                <a:ext cx="53975" cy="45212"/>
              </a:xfrm>
              <a:custGeom>
                <a:avLst/>
                <a:gdLst/>
                <a:ahLst/>
                <a:cxnLst/>
                <a:rect l="l" t="t" r="r" b="b"/>
                <a:pathLst>
                  <a:path w="53975" h="45212">
                    <a:moveTo>
                      <a:pt x="0" y="20955"/>
                    </a:moveTo>
                    <a:lnTo>
                      <a:pt x="12065" y="0"/>
                    </a:lnTo>
                    <a:lnTo>
                      <a:pt x="53975" y="24257"/>
                    </a:lnTo>
                    <a:lnTo>
                      <a:pt x="41910" y="45212"/>
                    </a:lnTo>
                    <a:close/>
                  </a:path>
                </a:pathLst>
              </a:custGeom>
              <a:solidFill>
                <a:srgbClr val="F6C358"/>
              </a:solidFill>
            </p:spPr>
            <p:txBody>
              <a:bodyPr/>
              <a:lstStyle/>
              <a:p>
                <a:endParaRPr lang="en-US"/>
              </a:p>
            </p:txBody>
          </p:sp>
          <p:sp>
            <p:nvSpPr>
              <p:cNvPr id="60" name="Freeform 60"/>
              <p:cNvSpPr/>
              <p:nvPr/>
            </p:nvSpPr>
            <p:spPr>
              <a:xfrm>
                <a:off x="260477" y="337312"/>
                <a:ext cx="53975" cy="45212"/>
              </a:xfrm>
              <a:custGeom>
                <a:avLst/>
                <a:gdLst/>
                <a:ahLst/>
                <a:cxnLst/>
                <a:rect l="l" t="t" r="r" b="b"/>
                <a:pathLst>
                  <a:path w="53975" h="45212">
                    <a:moveTo>
                      <a:pt x="0" y="24257"/>
                    </a:moveTo>
                    <a:lnTo>
                      <a:pt x="41910" y="0"/>
                    </a:lnTo>
                    <a:lnTo>
                      <a:pt x="53975" y="20955"/>
                    </a:lnTo>
                    <a:lnTo>
                      <a:pt x="12065" y="45212"/>
                    </a:lnTo>
                    <a:close/>
                  </a:path>
                </a:pathLst>
              </a:custGeom>
              <a:solidFill>
                <a:srgbClr val="FCD462"/>
              </a:solidFill>
            </p:spPr>
            <p:txBody>
              <a:bodyPr/>
              <a:lstStyle/>
              <a:p>
                <a:endParaRPr lang="en-US"/>
              </a:p>
            </p:txBody>
          </p:sp>
          <p:sp>
            <p:nvSpPr>
              <p:cNvPr id="61" name="Freeform 61"/>
              <p:cNvSpPr/>
              <p:nvPr/>
            </p:nvSpPr>
            <p:spPr>
              <a:xfrm>
                <a:off x="470281" y="216154"/>
                <a:ext cx="53975" cy="45212"/>
              </a:xfrm>
              <a:custGeom>
                <a:avLst/>
                <a:gdLst/>
                <a:ahLst/>
                <a:cxnLst/>
                <a:rect l="l" t="t" r="r" b="b"/>
                <a:pathLst>
                  <a:path w="53975" h="45212">
                    <a:moveTo>
                      <a:pt x="0" y="24257"/>
                    </a:moveTo>
                    <a:lnTo>
                      <a:pt x="41910" y="0"/>
                    </a:lnTo>
                    <a:lnTo>
                      <a:pt x="53975" y="20955"/>
                    </a:lnTo>
                    <a:lnTo>
                      <a:pt x="12065" y="45212"/>
                    </a:lnTo>
                    <a:close/>
                  </a:path>
                </a:pathLst>
              </a:custGeom>
              <a:solidFill>
                <a:srgbClr val="F6C358"/>
              </a:solidFill>
            </p:spPr>
            <p:txBody>
              <a:bodyPr/>
              <a:lstStyle/>
              <a:p>
                <a:endParaRPr lang="en-US"/>
              </a:p>
            </p:txBody>
          </p:sp>
          <p:sp>
            <p:nvSpPr>
              <p:cNvPr id="62" name="Freeform 62"/>
              <p:cNvSpPr/>
              <p:nvPr/>
            </p:nvSpPr>
            <p:spPr>
              <a:xfrm>
                <a:off x="380365" y="153289"/>
                <a:ext cx="24257" cy="49276"/>
              </a:xfrm>
              <a:custGeom>
                <a:avLst/>
                <a:gdLst/>
                <a:ahLst/>
                <a:cxnLst/>
                <a:rect l="l" t="t" r="r" b="b"/>
                <a:pathLst>
                  <a:path w="24257" h="49276">
                    <a:moveTo>
                      <a:pt x="0" y="0"/>
                    </a:moveTo>
                    <a:lnTo>
                      <a:pt x="24257" y="0"/>
                    </a:lnTo>
                    <a:lnTo>
                      <a:pt x="24257" y="49276"/>
                    </a:lnTo>
                    <a:lnTo>
                      <a:pt x="0" y="49276"/>
                    </a:lnTo>
                    <a:close/>
                  </a:path>
                </a:pathLst>
              </a:custGeom>
              <a:solidFill>
                <a:srgbClr val="FCD462"/>
              </a:solidFill>
            </p:spPr>
            <p:txBody>
              <a:bodyPr/>
              <a:lstStyle/>
              <a:p>
                <a:endParaRPr lang="en-US"/>
              </a:p>
            </p:txBody>
          </p:sp>
          <p:sp>
            <p:nvSpPr>
              <p:cNvPr id="63" name="Freeform 63"/>
              <p:cNvSpPr/>
              <p:nvPr/>
            </p:nvSpPr>
            <p:spPr>
              <a:xfrm>
                <a:off x="380365" y="396367"/>
                <a:ext cx="24257" cy="49276"/>
              </a:xfrm>
              <a:custGeom>
                <a:avLst/>
                <a:gdLst/>
                <a:ahLst/>
                <a:cxnLst/>
                <a:rect l="l" t="t" r="r" b="b"/>
                <a:pathLst>
                  <a:path w="24257" h="49276">
                    <a:moveTo>
                      <a:pt x="0" y="0"/>
                    </a:moveTo>
                    <a:lnTo>
                      <a:pt x="24257" y="0"/>
                    </a:lnTo>
                    <a:lnTo>
                      <a:pt x="24257" y="49276"/>
                    </a:lnTo>
                    <a:lnTo>
                      <a:pt x="0" y="49276"/>
                    </a:lnTo>
                    <a:close/>
                  </a:path>
                </a:pathLst>
              </a:custGeom>
              <a:solidFill>
                <a:srgbClr val="FCD462"/>
              </a:solidFill>
            </p:spPr>
            <p:txBody>
              <a:bodyPr/>
              <a:lstStyle/>
              <a:p>
                <a:endParaRPr lang="en-US"/>
              </a:p>
            </p:txBody>
          </p:sp>
          <p:sp>
            <p:nvSpPr>
              <p:cNvPr id="64" name="Freeform 64"/>
              <p:cNvSpPr/>
              <p:nvPr/>
            </p:nvSpPr>
            <p:spPr>
              <a:xfrm>
                <a:off x="260477" y="385953"/>
                <a:ext cx="116967" cy="82296"/>
              </a:xfrm>
              <a:custGeom>
                <a:avLst/>
                <a:gdLst/>
                <a:ahLst/>
                <a:cxnLst/>
                <a:rect l="l" t="t" r="r" b="b"/>
                <a:pathLst>
                  <a:path w="116967" h="82296">
                    <a:moveTo>
                      <a:pt x="104902" y="82296"/>
                    </a:moveTo>
                    <a:lnTo>
                      <a:pt x="0" y="20955"/>
                    </a:lnTo>
                    <a:lnTo>
                      <a:pt x="12065" y="0"/>
                    </a:lnTo>
                    <a:lnTo>
                      <a:pt x="116967" y="61341"/>
                    </a:lnTo>
                    <a:close/>
                  </a:path>
                </a:pathLst>
              </a:custGeom>
              <a:solidFill>
                <a:srgbClr val="FCD462"/>
              </a:solidFill>
            </p:spPr>
            <p:txBody>
              <a:bodyPr/>
              <a:lstStyle/>
              <a:p>
                <a:endParaRPr lang="en-US"/>
              </a:p>
            </p:txBody>
          </p:sp>
          <p:sp>
            <p:nvSpPr>
              <p:cNvPr id="65" name="Freeform 65"/>
              <p:cNvSpPr/>
              <p:nvPr/>
            </p:nvSpPr>
            <p:spPr>
              <a:xfrm>
                <a:off x="407924" y="388620"/>
                <a:ext cx="118237" cy="80264"/>
              </a:xfrm>
              <a:custGeom>
                <a:avLst/>
                <a:gdLst/>
                <a:ahLst/>
                <a:cxnLst/>
                <a:rect l="l" t="t" r="r" b="b"/>
                <a:pathLst>
                  <a:path w="118237" h="80264">
                    <a:moveTo>
                      <a:pt x="11557" y="80264"/>
                    </a:moveTo>
                    <a:lnTo>
                      <a:pt x="0" y="58928"/>
                    </a:lnTo>
                    <a:lnTo>
                      <a:pt x="106680" y="0"/>
                    </a:lnTo>
                    <a:lnTo>
                      <a:pt x="118237" y="21209"/>
                    </a:lnTo>
                    <a:close/>
                  </a:path>
                </a:pathLst>
              </a:custGeom>
              <a:solidFill>
                <a:srgbClr val="F6C358"/>
              </a:solidFill>
            </p:spPr>
            <p:txBody>
              <a:bodyPr/>
              <a:lstStyle/>
              <a:p>
                <a:endParaRPr lang="en-US"/>
              </a:p>
            </p:txBody>
          </p:sp>
          <p:sp>
            <p:nvSpPr>
              <p:cNvPr id="66" name="Freeform 66"/>
              <p:cNvSpPr/>
              <p:nvPr/>
            </p:nvSpPr>
            <p:spPr>
              <a:xfrm>
                <a:off x="525653" y="238887"/>
                <a:ext cx="24257" cy="121158"/>
              </a:xfrm>
              <a:custGeom>
                <a:avLst/>
                <a:gdLst/>
                <a:ahLst/>
                <a:cxnLst/>
                <a:rect l="l" t="t" r="r" b="b"/>
                <a:pathLst>
                  <a:path w="24257" h="121158">
                    <a:moveTo>
                      <a:pt x="0" y="0"/>
                    </a:moveTo>
                    <a:lnTo>
                      <a:pt x="24257" y="0"/>
                    </a:lnTo>
                    <a:lnTo>
                      <a:pt x="24257" y="121158"/>
                    </a:lnTo>
                    <a:lnTo>
                      <a:pt x="0" y="121158"/>
                    </a:lnTo>
                    <a:close/>
                  </a:path>
                </a:pathLst>
              </a:custGeom>
              <a:solidFill>
                <a:srgbClr val="F6C358"/>
              </a:solidFill>
            </p:spPr>
            <p:txBody>
              <a:bodyPr/>
              <a:lstStyle/>
              <a:p>
                <a:endParaRPr lang="en-US"/>
              </a:p>
            </p:txBody>
          </p:sp>
          <p:sp>
            <p:nvSpPr>
              <p:cNvPr id="67" name="Freeform 67"/>
              <p:cNvSpPr/>
              <p:nvPr/>
            </p:nvSpPr>
            <p:spPr>
              <a:xfrm>
                <a:off x="407416" y="130683"/>
                <a:ext cx="116967" cy="82296"/>
              </a:xfrm>
              <a:custGeom>
                <a:avLst/>
                <a:gdLst/>
                <a:ahLst/>
                <a:cxnLst/>
                <a:rect l="l" t="t" r="r" b="b"/>
                <a:pathLst>
                  <a:path w="116967" h="82296">
                    <a:moveTo>
                      <a:pt x="104902" y="82296"/>
                    </a:moveTo>
                    <a:lnTo>
                      <a:pt x="0" y="20955"/>
                    </a:lnTo>
                    <a:lnTo>
                      <a:pt x="12065" y="0"/>
                    </a:lnTo>
                    <a:lnTo>
                      <a:pt x="116967" y="61341"/>
                    </a:lnTo>
                    <a:close/>
                  </a:path>
                </a:pathLst>
              </a:custGeom>
              <a:solidFill>
                <a:srgbClr val="F6C358"/>
              </a:solidFill>
            </p:spPr>
            <p:txBody>
              <a:bodyPr/>
              <a:lstStyle/>
              <a:p>
                <a:endParaRPr lang="en-US"/>
              </a:p>
            </p:txBody>
          </p:sp>
          <p:sp>
            <p:nvSpPr>
              <p:cNvPr id="68" name="Freeform 68"/>
              <p:cNvSpPr/>
              <p:nvPr/>
            </p:nvSpPr>
            <p:spPr>
              <a:xfrm>
                <a:off x="260477" y="130683"/>
                <a:ext cx="116967" cy="82296"/>
              </a:xfrm>
              <a:custGeom>
                <a:avLst/>
                <a:gdLst/>
                <a:ahLst/>
                <a:cxnLst/>
                <a:rect l="l" t="t" r="r" b="b"/>
                <a:pathLst>
                  <a:path w="116967" h="82296">
                    <a:moveTo>
                      <a:pt x="12065" y="82296"/>
                    </a:moveTo>
                    <a:lnTo>
                      <a:pt x="0" y="61341"/>
                    </a:lnTo>
                    <a:lnTo>
                      <a:pt x="104902" y="0"/>
                    </a:lnTo>
                    <a:lnTo>
                      <a:pt x="116967" y="20955"/>
                    </a:lnTo>
                    <a:close/>
                  </a:path>
                </a:pathLst>
              </a:custGeom>
              <a:solidFill>
                <a:srgbClr val="FCD462"/>
              </a:solidFill>
            </p:spPr>
            <p:txBody>
              <a:bodyPr/>
              <a:lstStyle/>
              <a:p>
                <a:endParaRPr lang="en-US"/>
              </a:p>
            </p:txBody>
          </p:sp>
          <p:sp>
            <p:nvSpPr>
              <p:cNvPr id="69" name="Freeform 69"/>
              <p:cNvSpPr/>
              <p:nvPr/>
            </p:nvSpPr>
            <p:spPr>
              <a:xfrm>
                <a:off x="234950" y="238887"/>
                <a:ext cx="24257" cy="121158"/>
              </a:xfrm>
              <a:custGeom>
                <a:avLst/>
                <a:gdLst/>
                <a:ahLst/>
                <a:cxnLst/>
                <a:rect l="l" t="t" r="r" b="b"/>
                <a:pathLst>
                  <a:path w="24257" h="121158">
                    <a:moveTo>
                      <a:pt x="0" y="0"/>
                    </a:moveTo>
                    <a:lnTo>
                      <a:pt x="24257" y="0"/>
                    </a:lnTo>
                    <a:lnTo>
                      <a:pt x="24257" y="121158"/>
                    </a:lnTo>
                    <a:lnTo>
                      <a:pt x="0" y="121158"/>
                    </a:lnTo>
                    <a:close/>
                  </a:path>
                </a:pathLst>
              </a:custGeom>
              <a:solidFill>
                <a:srgbClr val="FCD462"/>
              </a:solidFill>
            </p:spPr>
            <p:txBody>
              <a:bodyPr/>
              <a:lstStyle/>
              <a:p>
                <a:endParaRPr lang="en-US"/>
              </a:p>
            </p:txBody>
          </p:sp>
          <p:sp>
            <p:nvSpPr>
              <p:cNvPr id="70" name="Freeform 70"/>
              <p:cNvSpPr/>
              <p:nvPr/>
            </p:nvSpPr>
            <p:spPr>
              <a:xfrm>
                <a:off x="203962" y="173101"/>
                <a:ext cx="82931" cy="82931"/>
              </a:xfrm>
              <a:custGeom>
                <a:avLst/>
                <a:gdLst/>
                <a:ahLst/>
                <a:cxnLst/>
                <a:rect l="l" t="t" r="r" b="b"/>
                <a:pathLst>
                  <a:path w="82931" h="82931">
                    <a:moveTo>
                      <a:pt x="23368" y="73025"/>
                    </a:moveTo>
                    <a:cubicBezTo>
                      <a:pt x="5969" y="62992"/>
                      <a:pt x="0" y="40767"/>
                      <a:pt x="10033" y="23368"/>
                    </a:cubicBezTo>
                    <a:cubicBezTo>
                      <a:pt x="20066" y="5969"/>
                      <a:pt x="42291" y="0"/>
                      <a:pt x="59690" y="10033"/>
                    </a:cubicBezTo>
                    <a:lnTo>
                      <a:pt x="59690" y="10033"/>
                    </a:lnTo>
                    <a:cubicBezTo>
                      <a:pt x="77089" y="20066"/>
                      <a:pt x="82931" y="42291"/>
                      <a:pt x="73025" y="59690"/>
                    </a:cubicBezTo>
                    <a:cubicBezTo>
                      <a:pt x="62992" y="77216"/>
                      <a:pt x="40640" y="82931"/>
                      <a:pt x="23368" y="73025"/>
                    </a:cubicBezTo>
                  </a:path>
                </a:pathLst>
              </a:custGeom>
              <a:solidFill>
                <a:srgbClr val="8767D1"/>
              </a:solidFill>
            </p:spPr>
            <p:txBody>
              <a:bodyPr/>
              <a:lstStyle/>
              <a:p>
                <a:endParaRPr lang="en-US"/>
              </a:p>
            </p:txBody>
          </p:sp>
          <p:sp>
            <p:nvSpPr>
              <p:cNvPr id="71" name="Freeform 71"/>
              <p:cNvSpPr/>
              <p:nvPr/>
            </p:nvSpPr>
            <p:spPr>
              <a:xfrm>
                <a:off x="497840" y="342519"/>
                <a:ext cx="83058" cy="83185"/>
              </a:xfrm>
              <a:custGeom>
                <a:avLst/>
                <a:gdLst/>
                <a:ahLst/>
                <a:cxnLst/>
                <a:rect l="l" t="t" r="r" b="b"/>
                <a:pathLst>
                  <a:path w="83058" h="83185">
                    <a:moveTo>
                      <a:pt x="23368" y="73152"/>
                    </a:moveTo>
                    <a:cubicBezTo>
                      <a:pt x="5969" y="63119"/>
                      <a:pt x="0" y="40894"/>
                      <a:pt x="10033" y="23495"/>
                    </a:cubicBezTo>
                    <a:cubicBezTo>
                      <a:pt x="20066" y="6096"/>
                      <a:pt x="42164" y="0"/>
                      <a:pt x="59690" y="10160"/>
                    </a:cubicBezTo>
                    <a:cubicBezTo>
                      <a:pt x="77089" y="20193"/>
                      <a:pt x="83058" y="42418"/>
                      <a:pt x="73025" y="59817"/>
                    </a:cubicBezTo>
                    <a:cubicBezTo>
                      <a:pt x="62992" y="77216"/>
                      <a:pt x="40767" y="83185"/>
                      <a:pt x="23368" y="73152"/>
                    </a:cubicBezTo>
                  </a:path>
                </a:pathLst>
              </a:custGeom>
              <a:solidFill>
                <a:srgbClr val="7954CF"/>
              </a:solidFill>
            </p:spPr>
            <p:txBody>
              <a:bodyPr/>
              <a:lstStyle/>
              <a:p>
                <a:endParaRPr lang="en-US"/>
              </a:p>
            </p:txBody>
          </p:sp>
          <p:sp>
            <p:nvSpPr>
              <p:cNvPr id="72" name="Freeform 72"/>
              <p:cNvSpPr/>
              <p:nvPr/>
            </p:nvSpPr>
            <p:spPr>
              <a:xfrm>
                <a:off x="203962" y="342773"/>
                <a:ext cx="83058" cy="83058"/>
              </a:xfrm>
              <a:custGeom>
                <a:avLst/>
                <a:gdLst/>
                <a:ahLst/>
                <a:cxnLst/>
                <a:rect l="l" t="t" r="r" b="b"/>
                <a:pathLst>
                  <a:path w="83058" h="83058">
                    <a:moveTo>
                      <a:pt x="10033" y="59690"/>
                    </a:moveTo>
                    <a:cubicBezTo>
                      <a:pt x="0" y="42291"/>
                      <a:pt x="5969" y="20066"/>
                      <a:pt x="23368" y="10033"/>
                    </a:cubicBezTo>
                    <a:cubicBezTo>
                      <a:pt x="40767" y="0"/>
                      <a:pt x="62992" y="5842"/>
                      <a:pt x="73025" y="23368"/>
                    </a:cubicBezTo>
                    <a:cubicBezTo>
                      <a:pt x="83058" y="40640"/>
                      <a:pt x="77089" y="62992"/>
                      <a:pt x="59690" y="73025"/>
                    </a:cubicBezTo>
                    <a:cubicBezTo>
                      <a:pt x="42291" y="83058"/>
                      <a:pt x="20066" y="77216"/>
                      <a:pt x="10033" y="59690"/>
                    </a:cubicBezTo>
                  </a:path>
                </a:pathLst>
              </a:custGeom>
              <a:solidFill>
                <a:srgbClr val="8767D1"/>
              </a:solidFill>
            </p:spPr>
            <p:txBody>
              <a:bodyPr/>
              <a:lstStyle/>
              <a:p>
                <a:endParaRPr lang="en-US"/>
              </a:p>
            </p:txBody>
          </p:sp>
          <p:sp>
            <p:nvSpPr>
              <p:cNvPr id="73" name="Freeform 73"/>
              <p:cNvSpPr/>
              <p:nvPr/>
            </p:nvSpPr>
            <p:spPr>
              <a:xfrm>
                <a:off x="497840" y="173101"/>
                <a:ext cx="83058" cy="83058"/>
              </a:xfrm>
              <a:custGeom>
                <a:avLst/>
                <a:gdLst/>
                <a:ahLst/>
                <a:cxnLst/>
                <a:rect l="l" t="t" r="r" b="b"/>
                <a:pathLst>
                  <a:path w="83058" h="83058">
                    <a:moveTo>
                      <a:pt x="10033" y="59690"/>
                    </a:moveTo>
                    <a:cubicBezTo>
                      <a:pt x="0" y="42291"/>
                      <a:pt x="5969" y="20066"/>
                      <a:pt x="23368" y="10033"/>
                    </a:cubicBezTo>
                    <a:lnTo>
                      <a:pt x="23368" y="10033"/>
                    </a:lnTo>
                    <a:cubicBezTo>
                      <a:pt x="40640" y="0"/>
                      <a:pt x="62992" y="5969"/>
                      <a:pt x="73025" y="23368"/>
                    </a:cubicBezTo>
                    <a:cubicBezTo>
                      <a:pt x="83058" y="40767"/>
                      <a:pt x="77089" y="62992"/>
                      <a:pt x="59690" y="73025"/>
                    </a:cubicBezTo>
                    <a:cubicBezTo>
                      <a:pt x="42291" y="83058"/>
                      <a:pt x="20066" y="77089"/>
                      <a:pt x="10033" y="59690"/>
                    </a:cubicBezTo>
                  </a:path>
                </a:pathLst>
              </a:custGeom>
              <a:solidFill>
                <a:srgbClr val="7954CF"/>
              </a:solidFill>
            </p:spPr>
            <p:txBody>
              <a:bodyPr/>
              <a:lstStyle/>
              <a:p>
                <a:endParaRPr lang="en-US"/>
              </a:p>
            </p:txBody>
          </p:sp>
          <p:sp>
            <p:nvSpPr>
              <p:cNvPr id="74" name="Freeform 74"/>
              <p:cNvSpPr/>
              <p:nvPr/>
            </p:nvSpPr>
            <p:spPr>
              <a:xfrm>
                <a:off x="392430" y="153289"/>
                <a:ext cx="12065" cy="49276"/>
              </a:xfrm>
              <a:custGeom>
                <a:avLst/>
                <a:gdLst/>
                <a:ahLst/>
                <a:cxnLst/>
                <a:rect l="l" t="t" r="r" b="b"/>
                <a:pathLst>
                  <a:path w="12065" h="49276">
                    <a:moveTo>
                      <a:pt x="0" y="0"/>
                    </a:moveTo>
                    <a:lnTo>
                      <a:pt x="12065" y="0"/>
                    </a:lnTo>
                    <a:lnTo>
                      <a:pt x="12065" y="49276"/>
                    </a:lnTo>
                    <a:lnTo>
                      <a:pt x="0" y="49276"/>
                    </a:lnTo>
                    <a:close/>
                  </a:path>
                </a:pathLst>
              </a:custGeom>
              <a:solidFill>
                <a:srgbClr val="F6C358"/>
              </a:solidFill>
            </p:spPr>
            <p:txBody>
              <a:bodyPr/>
              <a:lstStyle/>
              <a:p>
                <a:endParaRPr lang="en-US"/>
              </a:p>
            </p:txBody>
          </p:sp>
          <p:sp>
            <p:nvSpPr>
              <p:cNvPr id="75" name="Freeform 75"/>
              <p:cNvSpPr/>
              <p:nvPr/>
            </p:nvSpPr>
            <p:spPr>
              <a:xfrm>
                <a:off x="392430" y="396367"/>
                <a:ext cx="12065" cy="49276"/>
              </a:xfrm>
              <a:custGeom>
                <a:avLst/>
                <a:gdLst/>
                <a:ahLst/>
                <a:cxnLst/>
                <a:rect l="l" t="t" r="r" b="b"/>
                <a:pathLst>
                  <a:path w="12065" h="49276">
                    <a:moveTo>
                      <a:pt x="0" y="0"/>
                    </a:moveTo>
                    <a:lnTo>
                      <a:pt x="12065" y="0"/>
                    </a:lnTo>
                    <a:lnTo>
                      <a:pt x="12065" y="49276"/>
                    </a:lnTo>
                    <a:lnTo>
                      <a:pt x="0" y="49276"/>
                    </a:lnTo>
                    <a:close/>
                  </a:path>
                </a:pathLst>
              </a:custGeom>
              <a:solidFill>
                <a:srgbClr val="F6C358"/>
              </a:solidFill>
            </p:spPr>
            <p:txBody>
              <a:bodyPr/>
              <a:lstStyle/>
              <a:p>
                <a:endParaRPr lang="en-US"/>
              </a:p>
            </p:txBody>
          </p:sp>
          <p:sp>
            <p:nvSpPr>
              <p:cNvPr id="76" name="Freeform 76"/>
              <p:cNvSpPr/>
              <p:nvPr/>
            </p:nvSpPr>
            <p:spPr>
              <a:xfrm>
                <a:off x="356108" y="92710"/>
                <a:ext cx="72644" cy="72644"/>
              </a:xfrm>
              <a:custGeom>
                <a:avLst/>
                <a:gdLst/>
                <a:ahLst/>
                <a:cxnLst/>
                <a:rect l="l" t="t" r="r" b="b"/>
                <a:pathLst>
                  <a:path w="72644" h="72644">
                    <a:moveTo>
                      <a:pt x="36322" y="72644"/>
                    </a:moveTo>
                    <a:cubicBezTo>
                      <a:pt x="16256" y="72644"/>
                      <a:pt x="0" y="56388"/>
                      <a:pt x="0" y="36322"/>
                    </a:cubicBezTo>
                    <a:cubicBezTo>
                      <a:pt x="0" y="16256"/>
                      <a:pt x="16256" y="0"/>
                      <a:pt x="36322" y="0"/>
                    </a:cubicBezTo>
                    <a:cubicBezTo>
                      <a:pt x="56388" y="0"/>
                      <a:pt x="72644" y="16256"/>
                      <a:pt x="72644" y="36322"/>
                    </a:cubicBezTo>
                    <a:cubicBezTo>
                      <a:pt x="72644" y="56388"/>
                      <a:pt x="56388" y="72644"/>
                      <a:pt x="36322" y="72644"/>
                    </a:cubicBezTo>
                  </a:path>
                </a:pathLst>
              </a:custGeom>
              <a:solidFill>
                <a:srgbClr val="8767D1"/>
              </a:solidFill>
            </p:spPr>
            <p:txBody>
              <a:bodyPr/>
              <a:lstStyle/>
              <a:p>
                <a:endParaRPr lang="en-US"/>
              </a:p>
            </p:txBody>
          </p:sp>
          <p:sp>
            <p:nvSpPr>
              <p:cNvPr id="77" name="Freeform 77"/>
              <p:cNvSpPr/>
              <p:nvPr/>
            </p:nvSpPr>
            <p:spPr>
              <a:xfrm>
                <a:off x="356108" y="433578"/>
                <a:ext cx="72771" cy="72644"/>
              </a:xfrm>
              <a:custGeom>
                <a:avLst/>
                <a:gdLst/>
                <a:ahLst/>
                <a:cxnLst/>
                <a:rect l="l" t="t" r="r" b="b"/>
                <a:pathLst>
                  <a:path w="72771" h="72644">
                    <a:moveTo>
                      <a:pt x="36322" y="0"/>
                    </a:moveTo>
                    <a:cubicBezTo>
                      <a:pt x="16256" y="0"/>
                      <a:pt x="0" y="16256"/>
                      <a:pt x="0" y="36322"/>
                    </a:cubicBezTo>
                    <a:cubicBezTo>
                      <a:pt x="0" y="56261"/>
                      <a:pt x="16129" y="72390"/>
                      <a:pt x="35941" y="72644"/>
                    </a:cubicBezTo>
                    <a:lnTo>
                      <a:pt x="36830" y="72644"/>
                    </a:lnTo>
                    <a:cubicBezTo>
                      <a:pt x="56642" y="72390"/>
                      <a:pt x="72771" y="56134"/>
                      <a:pt x="72771" y="36322"/>
                    </a:cubicBezTo>
                    <a:cubicBezTo>
                      <a:pt x="72771" y="16256"/>
                      <a:pt x="56515" y="0"/>
                      <a:pt x="36449" y="0"/>
                    </a:cubicBezTo>
                    <a:close/>
                  </a:path>
                </a:pathLst>
              </a:custGeom>
              <a:solidFill>
                <a:srgbClr val="8767D1"/>
              </a:solidFill>
            </p:spPr>
            <p:txBody>
              <a:bodyPr/>
              <a:lstStyle/>
              <a:p>
                <a:endParaRPr lang="en-US"/>
              </a:p>
            </p:txBody>
          </p:sp>
          <p:sp>
            <p:nvSpPr>
              <p:cNvPr id="78" name="Freeform 78"/>
              <p:cNvSpPr/>
              <p:nvPr/>
            </p:nvSpPr>
            <p:spPr>
              <a:xfrm>
                <a:off x="392430" y="433578"/>
                <a:ext cx="36322" cy="72644"/>
              </a:xfrm>
              <a:custGeom>
                <a:avLst/>
                <a:gdLst/>
                <a:ahLst/>
                <a:cxnLst/>
                <a:rect l="l" t="t" r="r" b="b"/>
                <a:pathLst>
                  <a:path w="36322" h="72644">
                    <a:moveTo>
                      <a:pt x="0" y="0"/>
                    </a:moveTo>
                    <a:lnTo>
                      <a:pt x="0" y="72644"/>
                    </a:lnTo>
                    <a:lnTo>
                      <a:pt x="381" y="72644"/>
                    </a:lnTo>
                    <a:cubicBezTo>
                      <a:pt x="20193" y="72390"/>
                      <a:pt x="36322" y="56134"/>
                      <a:pt x="36322" y="36322"/>
                    </a:cubicBezTo>
                    <a:cubicBezTo>
                      <a:pt x="36322" y="16256"/>
                      <a:pt x="20066" y="0"/>
                      <a:pt x="0" y="0"/>
                    </a:cubicBezTo>
                    <a:close/>
                  </a:path>
                </a:pathLst>
              </a:custGeom>
              <a:solidFill>
                <a:srgbClr val="7954CF"/>
              </a:solidFill>
            </p:spPr>
            <p:txBody>
              <a:bodyPr/>
              <a:lstStyle/>
              <a:p>
                <a:endParaRPr lang="en-US"/>
              </a:p>
            </p:txBody>
          </p:sp>
          <p:sp>
            <p:nvSpPr>
              <p:cNvPr id="79" name="Freeform 79"/>
              <p:cNvSpPr/>
              <p:nvPr/>
            </p:nvSpPr>
            <p:spPr>
              <a:xfrm>
                <a:off x="392430" y="92710"/>
                <a:ext cx="36322" cy="72644"/>
              </a:xfrm>
              <a:custGeom>
                <a:avLst/>
                <a:gdLst/>
                <a:ahLst/>
                <a:cxnLst/>
                <a:rect l="l" t="t" r="r" b="b"/>
                <a:pathLst>
                  <a:path w="36322" h="72644">
                    <a:moveTo>
                      <a:pt x="36322" y="36322"/>
                    </a:moveTo>
                    <a:cubicBezTo>
                      <a:pt x="36322" y="16256"/>
                      <a:pt x="20066" y="0"/>
                      <a:pt x="0" y="0"/>
                    </a:cubicBezTo>
                    <a:lnTo>
                      <a:pt x="0" y="72644"/>
                    </a:lnTo>
                    <a:cubicBezTo>
                      <a:pt x="20066" y="72644"/>
                      <a:pt x="36322" y="56388"/>
                      <a:pt x="36322" y="36322"/>
                    </a:cubicBezTo>
                  </a:path>
                </a:pathLst>
              </a:custGeom>
              <a:solidFill>
                <a:srgbClr val="7954CF"/>
              </a:solidFill>
            </p:spPr>
            <p:txBody>
              <a:bodyPr/>
              <a:lstStyle/>
              <a:p>
                <a:endParaRPr lang="en-US"/>
              </a:p>
            </p:txBody>
          </p:sp>
          <p:sp>
            <p:nvSpPr>
              <p:cNvPr id="80" name="Freeform 80"/>
              <p:cNvSpPr/>
              <p:nvPr/>
            </p:nvSpPr>
            <p:spPr>
              <a:xfrm>
                <a:off x="283337" y="190373"/>
                <a:ext cx="218186" cy="206756"/>
              </a:xfrm>
              <a:custGeom>
                <a:avLst/>
                <a:gdLst/>
                <a:ahLst/>
                <a:cxnLst/>
                <a:rect l="l" t="t" r="r" b="b"/>
                <a:pathLst>
                  <a:path w="218186" h="206756">
                    <a:moveTo>
                      <a:pt x="218186" y="109093"/>
                    </a:moveTo>
                    <a:cubicBezTo>
                      <a:pt x="218186" y="151765"/>
                      <a:pt x="193421" y="188849"/>
                      <a:pt x="157607" y="206756"/>
                    </a:cubicBezTo>
                    <a:lnTo>
                      <a:pt x="109093" y="181737"/>
                    </a:lnTo>
                    <a:lnTo>
                      <a:pt x="60579" y="206756"/>
                    </a:lnTo>
                    <a:cubicBezTo>
                      <a:pt x="24765" y="188849"/>
                      <a:pt x="0" y="151765"/>
                      <a:pt x="0" y="109093"/>
                    </a:cubicBezTo>
                    <a:cubicBezTo>
                      <a:pt x="0" y="49022"/>
                      <a:pt x="48895" y="0"/>
                      <a:pt x="109093" y="0"/>
                    </a:cubicBezTo>
                    <a:cubicBezTo>
                      <a:pt x="169291" y="0"/>
                      <a:pt x="218186" y="48895"/>
                      <a:pt x="218186" y="109093"/>
                    </a:cubicBezTo>
                  </a:path>
                </a:pathLst>
              </a:custGeom>
              <a:solidFill>
                <a:srgbClr val="7954CF"/>
              </a:solidFill>
            </p:spPr>
            <p:txBody>
              <a:bodyPr/>
              <a:lstStyle/>
              <a:p>
                <a:endParaRPr lang="en-US"/>
              </a:p>
            </p:txBody>
          </p:sp>
          <p:sp>
            <p:nvSpPr>
              <p:cNvPr id="81" name="Freeform 81"/>
              <p:cNvSpPr/>
              <p:nvPr/>
            </p:nvSpPr>
            <p:spPr>
              <a:xfrm>
                <a:off x="392430" y="190373"/>
                <a:ext cx="109093" cy="206756"/>
              </a:xfrm>
              <a:custGeom>
                <a:avLst/>
                <a:gdLst/>
                <a:ahLst/>
                <a:cxnLst/>
                <a:rect l="l" t="t" r="r" b="b"/>
                <a:pathLst>
                  <a:path w="109093" h="206756">
                    <a:moveTo>
                      <a:pt x="48514" y="206756"/>
                    </a:moveTo>
                    <a:cubicBezTo>
                      <a:pt x="84328" y="188849"/>
                      <a:pt x="109093" y="151765"/>
                      <a:pt x="109093" y="109093"/>
                    </a:cubicBezTo>
                    <a:cubicBezTo>
                      <a:pt x="109093" y="49022"/>
                      <a:pt x="60198" y="0"/>
                      <a:pt x="0" y="0"/>
                    </a:cubicBezTo>
                    <a:lnTo>
                      <a:pt x="0" y="181737"/>
                    </a:lnTo>
                    <a:close/>
                  </a:path>
                </a:pathLst>
              </a:custGeom>
              <a:solidFill>
                <a:srgbClr val="5B27D5"/>
              </a:solidFill>
            </p:spPr>
            <p:txBody>
              <a:bodyPr/>
              <a:lstStyle/>
              <a:p>
                <a:endParaRPr lang="en-US"/>
              </a:p>
            </p:txBody>
          </p:sp>
          <p:sp>
            <p:nvSpPr>
              <p:cNvPr id="82" name="Freeform 82"/>
              <p:cNvSpPr/>
              <p:nvPr/>
            </p:nvSpPr>
            <p:spPr>
              <a:xfrm>
                <a:off x="356108" y="238887"/>
                <a:ext cx="72644" cy="72644"/>
              </a:xfrm>
              <a:custGeom>
                <a:avLst/>
                <a:gdLst/>
                <a:ahLst/>
                <a:cxnLst/>
                <a:rect l="l" t="t" r="r" b="b"/>
                <a:pathLst>
                  <a:path w="72644" h="72644">
                    <a:moveTo>
                      <a:pt x="36322" y="72644"/>
                    </a:moveTo>
                    <a:cubicBezTo>
                      <a:pt x="16256" y="72644"/>
                      <a:pt x="0" y="56388"/>
                      <a:pt x="0" y="36322"/>
                    </a:cubicBezTo>
                    <a:cubicBezTo>
                      <a:pt x="0" y="16256"/>
                      <a:pt x="16256" y="0"/>
                      <a:pt x="36322" y="0"/>
                    </a:cubicBezTo>
                    <a:cubicBezTo>
                      <a:pt x="56388" y="0"/>
                      <a:pt x="72644" y="16256"/>
                      <a:pt x="72644" y="36322"/>
                    </a:cubicBezTo>
                    <a:cubicBezTo>
                      <a:pt x="72644" y="56388"/>
                      <a:pt x="56388" y="72644"/>
                      <a:pt x="36322" y="72644"/>
                    </a:cubicBezTo>
                  </a:path>
                </a:pathLst>
              </a:custGeom>
              <a:solidFill>
                <a:srgbClr val="FCD462"/>
              </a:solidFill>
            </p:spPr>
            <p:txBody>
              <a:bodyPr/>
              <a:lstStyle/>
              <a:p>
                <a:endParaRPr lang="en-US"/>
              </a:p>
            </p:txBody>
          </p:sp>
          <p:sp>
            <p:nvSpPr>
              <p:cNvPr id="83" name="Freeform 83"/>
              <p:cNvSpPr/>
              <p:nvPr/>
            </p:nvSpPr>
            <p:spPr>
              <a:xfrm>
                <a:off x="343916" y="323596"/>
                <a:ext cx="97028" cy="84963"/>
              </a:xfrm>
              <a:custGeom>
                <a:avLst/>
                <a:gdLst/>
                <a:ahLst/>
                <a:cxnLst/>
                <a:rect l="l" t="t" r="r" b="b"/>
                <a:pathLst>
                  <a:path w="97028" h="84963">
                    <a:moveTo>
                      <a:pt x="48514" y="127"/>
                    </a:moveTo>
                    <a:cubicBezTo>
                      <a:pt x="21844" y="127"/>
                      <a:pt x="0" y="21971"/>
                      <a:pt x="0" y="48641"/>
                    </a:cubicBezTo>
                    <a:lnTo>
                      <a:pt x="0" y="73533"/>
                    </a:lnTo>
                    <a:cubicBezTo>
                      <a:pt x="14605" y="80772"/>
                      <a:pt x="30988" y="84963"/>
                      <a:pt x="48514" y="84963"/>
                    </a:cubicBezTo>
                    <a:cubicBezTo>
                      <a:pt x="66040" y="84963"/>
                      <a:pt x="82423" y="80899"/>
                      <a:pt x="97028" y="73533"/>
                    </a:cubicBezTo>
                    <a:lnTo>
                      <a:pt x="97028" y="48514"/>
                    </a:lnTo>
                    <a:cubicBezTo>
                      <a:pt x="97028" y="21844"/>
                      <a:pt x="75184" y="0"/>
                      <a:pt x="48514" y="0"/>
                    </a:cubicBezTo>
                  </a:path>
                </a:pathLst>
              </a:custGeom>
              <a:solidFill>
                <a:srgbClr val="FCD462"/>
              </a:solidFill>
            </p:spPr>
            <p:txBody>
              <a:bodyPr/>
              <a:lstStyle/>
              <a:p>
                <a:endParaRPr lang="en-US"/>
              </a:p>
            </p:txBody>
          </p:sp>
          <p:sp>
            <p:nvSpPr>
              <p:cNvPr id="84" name="Freeform 84"/>
              <p:cNvSpPr/>
              <p:nvPr/>
            </p:nvSpPr>
            <p:spPr>
              <a:xfrm>
                <a:off x="392430" y="323596"/>
                <a:ext cx="48514" cy="84836"/>
              </a:xfrm>
              <a:custGeom>
                <a:avLst/>
                <a:gdLst/>
                <a:ahLst/>
                <a:cxnLst/>
                <a:rect l="l" t="t" r="r" b="b"/>
                <a:pathLst>
                  <a:path w="48514" h="84836">
                    <a:moveTo>
                      <a:pt x="48514" y="73533"/>
                    </a:moveTo>
                    <a:lnTo>
                      <a:pt x="48514" y="48514"/>
                    </a:lnTo>
                    <a:cubicBezTo>
                      <a:pt x="48514" y="21844"/>
                      <a:pt x="26670" y="0"/>
                      <a:pt x="0" y="0"/>
                    </a:cubicBezTo>
                    <a:lnTo>
                      <a:pt x="0" y="84836"/>
                    </a:lnTo>
                    <a:cubicBezTo>
                      <a:pt x="17399" y="84836"/>
                      <a:pt x="33909" y="80645"/>
                      <a:pt x="48514" y="73406"/>
                    </a:cubicBezTo>
                  </a:path>
                </a:pathLst>
              </a:custGeom>
              <a:solidFill>
                <a:srgbClr val="F6C358"/>
              </a:solidFill>
            </p:spPr>
            <p:txBody>
              <a:bodyPr/>
              <a:lstStyle/>
              <a:p>
                <a:endParaRPr lang="en-US"/>
              </a:p>
            </p:txBody>
          </p:sp>
          <p:sp>
            <p:nvSpPr>
              <p:cNvPr id="85" name="Freeform 85"/>
              <p:cNvSpPr/>
              <p:nvPr/>
            </p:nvSpPr>
            <p:spPr>
              <a:xfrm>
                <a:off x="392430" y="238887"/>
                <a:ext cx="36322" cy="72644"/>
              </a:xfrm>
              <a:custGeom>
                <a:avLst/>
                <a:gdLst/>
                <a:ahLst/>
                <a:cxnLst/>
                <a:rect l="l" t="t" r="r" b="b"/>
                <a:pathLst>
                  <a:path w="36322" h="72644">
                    <a:moveTo>
                      <a:pt x="36322" y="36322"/>
                    </a:moveTo>
                    <a:cubicBezTo>
                      <a:pt x="36322" y="16256"/>
                      <a:pt x="20066" y="0"/>
                      <a:pt x="0" y="0"/>
                    </a:cubicBezTo>
                    <a:lnTo>
                      <a:pt x="0" y="72644"/>
                    </a:lnTo>
                    <a:cubicBezTo>
                      <a:pt x="20066" y="72644"/>
                      <a:pt x="36322" y="56388"/>
                      <a:pt x="36322" y="36322"/>
                    </a:cubicBezTo>
                  </a:path>
                </a:pathLst>
              </a:custGeom>
              <a:solidFill>
                <a:srgbClr val="F6C358"/>
              </a:solidFill>
            </p:spPr>
            <p:txBody>
              <a:bodyPr/>
              <a:lstStyle/>
              <a:p>
                <a:endParaRPr lang="en-US"/>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4EF5A19D-A792-5CB1-646B-EFE6E427B631}"/>
              </a:ext>
            </a:extLst>
          </p:cNvPr>
          <p:cNvSpPr/>
          <p:nvPr/>
        </p:nvSpPr>
        <p:spPr>
          <a:xfrm>
            <a:off x="4909655" y="3545737"/>
            <a:ext cx="3749510" cy="3232337"/>
          </a:xfrm>
          <a:prstGeom prst="hexagon">
            <a:avLst/>
          </a:prstGeom>
          <a:solidFill>
            <a:srgbClr val="002D7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700" b="1">
                <a:solidFill>
                  <a:prstClr val="white"/>
                </a:solidFill>
                <a:latin typeface="Montserrat"/>
              </a:rPr>
              <a:t>Regional Strategic Vision</a:t>
            </a:r>
          </a:p>
        </p:txBody>
      </p:sp>
      <p:sp>
        <p:nvSpPr>
          <p:cNvPr id="5" name="Hexagon 4">
            <a:extLst>
              <a:ext uri="{FF2B5EF4-FFF2-40B4-BE49-F238E27FC236}">
                <a16:creationId xmlns:a16="http://schemas.microsoft.com/office/drawing/2014/main" id="{E91C50B6-5944-A182-EC80-492C7AB954A3}"/>
              </a:ext>
            </a:extLst>
          </p:cNvPr>
          <p:cNvSpPr/>
          <p:nvPr/>
        </p:nvSpPr>
        <p:spPr>
          <a:xfrm>
            <a:off x="4908938" y="7092797"/>
            <a:ext cx="3652004" cy="3148280"/>
          </a:xfrm>
          <a:prstGeom prst="hexagon">
            <a:avLst/>
          </a:prstGeom>
          <a:solidFill>
            <a:srgbClr val="7D68AE"/>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400">
                <a:solidFill>
                  <a:prstClr val="white"/>
                </a:solidFill>
                <a:latin typeface="Montserrat"/>
              </a:rPr>
              <a:t>Emergency Management Element</a:t>
            </a:r>
          </a:p>
        </p:txBody>
      </p:sp>
      <p:sp>
        <p:nvSpPr>
          <p:cNvPr id="6" name="Hexagon 5">
            <a:extLst>
              <a:ext uri="{FF2B5EF4-FFF2-40B4-BE49-F238E27FC236}">
                <a16:creationId xmlns:a16="http://schemas.microsoft.com/office/drawing/2014/main" id="{7B129B87-6519-4996-4D8F-C089BDB947DE}"/>
              </a:ext>
            </a:extLst>
          </p:cNvPr>
          <p:cNvSpPr/>
          <p:nvPr/>
        </p:nvSpPr>
        <p:spPr>
          <a:xfrm>
            <a:off x="4880220" y="45924"/>
            <a:ext cx="3749508" cy="3232335"/>
          </a:xfrm>
          <a:prstGeom prst="hexagon">
            <a:avLst/>
          </a:prstGeom>
          <a:solidFill>
            <a:srgbClr val="7D68AE"/>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400">
                <a:solidFill>
                  <a:prstClr val="white"/>
                </a:solidFill>
                <a:latin typeface="Montserrat"/>
              </a:rPr>
              <a:t>Transportation Element</a:t>
            </a:r>
          </a:p>
        </p:txBody>
      </p:sp>
      <p:sp>
        <p:nvSpPr>
          <p:cNvPr id="7" name="Hexagon 6">
            <a:extLst>
              <a:ext uri="{FF2B5EF4-FFF2-40B4-BE49-F238E27FC236}">
                <a16:creationId xmlns:a16="http://schemas.microsoft.com/office/drawing/2014/main" id="{BA7E7A7F-0D06-C7C2-9E9C-3353B5FCFE45}"/>
              </a:ext>
            </a:extLst>
          </p:cNvPr>
          <p:cNvSpPr/>
          <p:nvPr/>
        </p:nvSpPr>
        <p:spPr>
          <a:xfrm>
            <a:off x="8116613" y="5360848"/>
            <a:ext cx="3652004" cy="3148280"/>
          </a:xfrm>
          <a:prstGeom prst="hexagon">
            <a:avLst/>
          </a:prstGeom>
          <a:solidFill>
            <a:srgbClr val="7D68A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400">
                <a:solidFill>
                  <a:prstClr val="white"/>
                </a:solidFill>
                <a:latin typeface="Montserrat"/>
              </a:rPr>
              <a:t>Energy Element</a:t>
            </a:r>
          </a:p>
        </p:txBody>
      </p:sp>
      <p:sp>
        <p:nvSpPr>
          <p:cNvPr id="8" name="Hexagon 7">
            <a:extLst>
              <a:ext uri="{FF2B5EF4-FFF2-40B4-BE49-F238E27FC236}">
                <a16:creationId xmlns:a16="http://schemas.microsoft.com/office/drawing/2014/main" id="{71996C2D-8802-409E-E269-6EC0184A8AA1}"/>
              </a:ext>
            </a:extLst>
          </p:cNvPr>
          <p:cNvSpPr/>
          <p:nvPr/>
        </p:nvSpPr>
        <p:spPr>
          <a:xfrm>
            <a:off x="8141122" y="1814681"/>
            <a:ext cx="3652004" cy="3148280"/>
          </a:xfrm>
          <a:prstGeom prst="hexagon">
            <a:avLst/>
          </a:prstGeom>
          <a:solidFill>
            <a:srgbClr val="7D68AE"/>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400">
                <a:solidFill>
                  <a:prstClr val="white"/>
                </a:solidFill>
                <a:latin typeface="Montserrat"/>
              </a:rPr>
              <a:t>Economic Development Element</a:t>
            </a:r>
          </a:p>
        </p:txBody>
      </p:sp>
      <p:sp>
        <p:nvSpPr>
          <p:cNvPr id="9" name="Hexagon 8">
            <a:extLst>
              <a:ext uri="{FF2B5EF4-FFF2-40B4-BE49-F238E27FC236}">
                <a16:creationId xmlns:a16="http://schemas.microsoft.com/office/drawing/2014/main" id="{7DE7A29F-5E7B-DE52-7C51-511A82BB4BF0}"/>
              </a:ext>
            </a:extLst>
          </p:cNvPr>
          <p:cNvSpPr/>
          <p:nvPr/>
        </p:nvSpPr>
        <p:spPr>
          <a:xfrm>
            <a:off x="1716824" y="1814681"/>
            <a:ext cx="3652004" cy="3148280"/>
          </a:xfrm>
          <a:prstGeom prst="hexagon">
            <a:avLst/>
          </a:prstGeom>
          <a:solidFill>
            <a:srgbClr val="7D68AE"/>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400">
                <a:solidFill>
                  <a:prstClr val="white"/>
                </a:solidFill>
                <a:latin typeface="Montserrat"/>
              </a:rPr>
              <a:t>Housing Element</a:t>
            </a:r>
          </a:p>
        </p:txBody>
      </p:sp>
      <p:sp>
        <p:nvSpPr>
          <p:cNvPr id="10" name="Hexagon 9">
            <a:extLst>
              <a:ext uri="{FF2B5EF4-FFF2-40B4-BE49-F238E27FC236}">
                <a16:creationId xmlns:a16="http://schemas.microsoft.com/office/drawing/2014/main" id="{7EA9438B-3CA1-C890-862F-4B37BBAE60C6}"/>
              </a:ext>
            </a:extLst>
          </p:cNvPr>
          <p:cNvSpPr/>
          <p:nvPr/>
        </p:nvSpPr>
        <p:spPr>
          <a:xfrm>
            <a:off x="1701980" y="5377394"/>
            <a:ext cx="3652004" cy="3148280"/>
          </a:xfrm>
          <a:prstGeom prst="hexagon">
            <a:avLst/>
          </a:prstGeom>
          <a:solidFill>
            <a:srgbClr val="7D68A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400">
                <a:solidFill>
                  <a:prstClr val="white"/>
                </a:solidFill>
                <a:latin typeface="Montserrat"/>
              </a:rPr>
              <a:t>Environment Element</a:t>
            </a:r>
          </a:p>
        </p:txBody>
      </p:sp>
      <p:grpSp>
        <p:nvGrpSpPr>
          <p:cNvPr id="11" name="Group 10">
            <a:extLst>
              <a:ext uri="{FF2B5EF4-FFF2-40B4-BE49-F238E27FC236}">
                <a16:creationId xmlns:a16="http://schemas.microsoft.com/office/drawing/2014/main" id="{3083E167-999E-9F2D-2B37-EC28D22E3608}"/>
              </a:ext>
            </a:extLst>
          </p:cNvPr>
          <p:cNvGrpSpPr/>
          <p:nvPr/>
        </p:nvGrpSpPr>
        <p:grpSpPr>
          <a:xfrm>
            <a:off x="12862878" y="3548716"/>
            <a:ext cx="4438578" cy="4791057"/>
            <a:chOff x="155577" y="3517641"/>
            <a:chExt cx="2959052" cy="3194038"/>
          </a:xfrm>
        </p:grpSpPr>
        <p:sp>
          <p:nvSpPr>
            <p:cNvPr id="12" name="Rectangle: Rounded Corners 11">
              <a:extLst>
                <a:ext uri="{FF2B5EF4-FFF2-40B4-BE49-F238E27FC236}">
                  <a16:creationId xmlns:a16="http://schemas.microsoft.com/office/drawing/2014/main" id="{4B153FCC-E0EE-892E-2CF7-201AA9FB9AB2}"/>
                </a:ext>
              </a:extLst>
            </p:cNvPr>
            <p:cNvSpPr/>
            <p:nvPr/>
          </p:nvSpPr>
          <p:spPr>
            <a:xfrm>
              <a:off x="155577" y="3517641"/>
              <a:ext cx="2959052" cy="3194038"/>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Montserrat"/>
              </a:endParaRPr>
            </a:p>
          </p:txBody>
        </p:sp>
        <p:grpSp>
          <p:nvGrpSpPr>
            <p:cNvPr id="13" name="Group 12">
              <a:extLst>
                <a:ext uri="{FF2B5EF4-FFF2-40B4-BE49-F238E27FC236}">
                  <a16:creationId xmlns:a16="http://schemas.microsoft.com/office/drawing/2014/main" id="{C8129657-90DB-FBB1-4BA8-AC53DAF27D25}"/>
                </a:ext>
              </a:extLst>
            </p:cNvPr>
            <p:cNvGrpSpPr/>
            <p:nvPr/>
          </p:nvGrpSpPr>
          <p:grpSpPr>
            <a:xfrm>
              <a:off x="300052" y="3748781"/>
              <a:ext cx="2789760" cy="2801309"/>
              <a:chOff x="134833" y="3851929"/>
              <a:chExt cx="2789760" cy="2801309"/>
            </a:xfrm>
          </p:grpSpPr>
          <p:sp>
            <p:nvSpPr>
              <p:cNvPr id="16" name="Hexagon 15">
                <a:extLst>
                  <a:ext uri="{FF2B5EF4-FFF2-40B4-BE49-F238E27FC236}">
                    <a16:creationId xmlns:a16="http://schemas.microsoft.com/office/drawing/2014/main" id="{E42CFE63-5DFB-5CF5-2FF1-621AB04D16E6}"/>
                  </a:ext>
                </a:extLst>
              </p:cNvPr>
              <p:cNvSpPr/>
              <p:nvPr/>
            </p:nvSpPr>
            <p:spPr>
              <a:xfrm>
                <a:off x="134834" y="3851929"/>
                <a:ext cx="695751" cy="599785"/>
              </a:xfrm>
              <a:prstGeom prst="hexagon">
                <a:avLst/>
              </a:prstGeom>
              <a:solidFill>
                <a:srgbClr val="7D68AE"/>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Montserrat"/>
                </a:endParaRPr>
              </a:p>
            </p:txBody>
          </p:sp>
          <p:sp>
            <p:nvSpPr>
              <p:cNvPr id="17" name="Hexagon 16">
                <a:extLst>
                  <a:ext uri="{FF2B5EF4-FFF2-40B4-BE49-F238E27FC236}">
                    <a16:creationId xmlns:a16="http://schemas.microsoft.com/office/drawing/2014/main" id="{425E2395-0096-C1A8-5ECF-4476D6E46BE5}"/>
                  </a:ext>
                </a:extLst>
              </p:cNvPr>
              <p:cNvSpPr/>
              <p:nvPr/>
            </p:nvSpPr>
            <p:spPr>
              <a:xfrm>
                <a:off x="134833" y="5325554"/>
                <a:ext cx="695751" cy="599785"/>
              </a:xfrm>
              <a:prstGeom prst="hexagon">
                <a:avLst/>
              </a:prstGeom>
              <a:solidFill>
                <a:srgbClr val="7D68AE"/>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Montserrat"/>
                </a:endParaRPr>
              </a:p>
            </p:txBody>
          </p:sp>
          <p:sp>
            <p:nvSpPr>
              <p:cNvPr id="18" name="Hexagon 17">
                <a:extLst>
                  <a:ext uri="{FF2B5EF4-FFF2-40B4-BE49-F238E27FC236}">
                    <a16:creationId xmlns:a16="http://schemas.microsoft.com/office/drawing/2014/main" id="{061C3CE2-55A5-73F4-3B3C-0843C8F8DD70}"/>
                  </a:ext>
                </a:extLst>
              </p:cNvPr>
              <p:cNvSpPr/>
              <p:nvPr/>
            </p:nvSpPr>
            <p:spPr>
              <a:xfrm>
                <a:off x="134834" y="6053453"/>
                <a:ext cx="695751" cy="599785"/>
              </a:xfrm>
              <a:prstGeom prst="hexagon">
                <a:avLst/>
              </a:prstGeom>
              <a:solidFill>
                <a:srgbClr val="7D68AE"/>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Montserrat"/>
                </a:endParaRPr>
              </a:p>
            </p:txBody>
          </p:sp>
          <p:sp>
            <p:nvSpPr>
              <p:cNvPr id="19" name="TextBox 18">
                <a:extLst>
                  <a:ext uri="{FF2B5EF4-FFF2-40B4-BE49-F238E27FC236}">
                    <a16:creationId xmlns:a16="http://schemas.microsoft.com/office/drawing/2014/main" id="{A74A2151-F090-B643-15A9-FEF46C0A54E6}"/>
                  </a:ext>
                </a:extLst>
              </p:cNvPr>
              <p:cNvSpPr txBox="1"/>
              <p:nvPr/>
            </p:nvSpPr>
            <p:spPr>
              <a:xfrm>
                <a:off x="893335" y="3899654"/>
                <a:ext cx="1959541" cy="492443"/>
              </a:xfrm>
              <a:prstGeom prst="rect">
                <a:avLst/>
              </a:prstGeom>
              <a:noFill/>
            </p:spPr>
            <p:txBody>
              <a:bodyPr wrap="square" rtlCol="0">
                <a:spAutoFit/>
              </a:bodyPr>
              <a:lstStyle/>
              <a:p>
                <a:pPr defTabSz="1371600"/>
                <a:r>
                  <a:rPr lang="en-US" sz="2100">
                    <a:solidFill>
                      <a:srgbClr val="FFFFFF"/>
                    </a:solidFill>
                    <a:latin typeface="Montserrat"/>
                  </a:rPr>
                  <a:t>Adopted by PlanRVA</a:t>
                </a:r>
              </a:p>
            </p:txBody>
          </p:sp>
          <p:sp>
            <p:nvSpPr>
              <p:cNvPr id="20" name="TextBox 19">
                <a:extLst>
                  <a:ext uri="{FF2B5EF4-FFF2-40B4-BE49-F238E27FC236}">
                    <a16:creationId xmlns:a16="http://schemas.microsoft.com/office/drawing/2014/main" id="{765BBE96-B390-9B1A-D627-EE450CD5536E}"/>
                  </a:ext>
                </a:extLst>
              </p:cNvPr>
              <p:cNvSpPr txBox="1"/>
              <p:nvPr/>
            </p:nvSpPr>
            <p:spPr>
              <a:xfrm>
                <a:off x="920229" y="5222825"/>
                <a:ext cx="2004364" cy="707886"/>
              </a:xfrm>
              <a:prstGeom prst="rect">
                <a:avLst/>
              </a:prstGeom>
              <a:noFill/>
            </p:spPr>
            <p:txBody>
              <a:bodyPr wrap="square" rtlCol="0">
                <a:spAutoFit/>
              </a:bodyPr>
              <a:lstStyle/>
              <a:p>
                <a:pPr defTabSz="1371600"/>
                <a:r>
                  <a:rPr lang="en-US" sz="2100">
                    <a:solidFill>
                      <a:srgbClr val="FFFFFF"/>
                    </a:solidFill>
                    <a:latin typeface="Montserrat"/>
                  </a:rPr>
                  <a:t>Adopted by other regional entity staffed by PlanRVA</a:t>
                </a:r>
              </a:p>
            </p:txBody>
          </p:sp>
          <p:sp>
            <p:nvSpPr>
              <p:cNvPr id="21" name="TextBox 20">
                <a:extLst>
                  <a:ext uri="{FF2B5EF4-FFF2-40B4-BE49-F238E27FC236}">
                    <a16:creationId xmlns:a16="http://schemas.microsoft.com/office/drawing/2014/main" id="{00D9A3F5-410B-0EA3-B5A4-148686BD7B17}"/>
                  </a:ext>
                </a:extLst>
              </p:cNvPr>
              <p:cNvSpPr txBox="1"/>
              <p:nvPr/>
            </p:nvSpPr>
            <p:spPr>
              <a:xfrm>
                <a:off x="947779" y="6108473"/>
                <a:ext cx="1834035" cy="492443"/>
              </a:xfrm>
              <a:prstGeom prst="rect">
                <a:avLst/>
              </a:prstGeom>
              <a:noFill/>
            </p:spPr>
            <p:txBody>
              <a:bodyPr wrap="square" rtlCol="0">
                <a:spAutoFit/>
              </a:bodyPr>
              <a:lstStyle/>
              <a:p>
                <a:pPr defTabSz="1371600"/>
                <a:r>
                  <a:rPr lang="en-US" sz="2100">
                    <a:solidFill>
                      <a:srgbClr val="FFFFFF"/>
                    </a:solidFill>
                    <a:latin typeface="Montserrat"/>
                  </a:rPr>
                  <a:t>In development or not adopted</a:t>
                </a:r>
              </a:p>
            </p:txBody>
          </p:sp>
        </p:grpSp>
        <p:sp>
          <p:nvSpPr>
            <p:cNvPr id="14" name="Hexagon 13">
              <a:extLst>
                <a:ext uri="{FF2B5EF4-FFF2-40B4-BE49-F238E27FC236}">
                  <a16:creationId xmlns:a16="http://schemas.microsoft.com/office/drawing/2014/main" id="{5A36A537-E15D-0281-50EF-6E023096246A}"/>
                </a:ext>
              </a:extLst>
            </p:cNvPr>
            <p:cNvSpPr/>
            <p:nvPr/>
          </p:nvSpPr>
          <p:spPr>
            <a:xfrm>
              <a:off x="300052" y="4472580"/>
              <a:ext cx="695751" cy="599785"/>
            </a:xfrm>
            <a:prstGeom prst="hexagon">
              <a:avLst/>
            </a:prstGeom>
            <a:solidFill>
              <a:srgbClr val="7D68AE"/>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Montserrat"/>
              </a:endParaRPr>
            </a:p>
          </p:txBody>
        </p:sp>
        <p:sp>
          <p:nvSpPr>
            <p:cNvPr id="15" name="TextBox 14">
              <a:extLst>
                <a:ext uri="{FF2B5EF4-FFF2-40B4-BE49-F238E27FC236}">
                  <a16:creationId xmlns:a16="http://schemas.microsoft.com/office/drawing/2014/main" id="{CECEADB3-FD40-77A1-B710-AA5967E384FD}"/>
                </a:ext>
              </a:extLst>
            </p:cNvPr>
            <p:cNvSpPr txBox="1"/>
            <p:nvPr/>
          </p:nvSpPr>
          <p:spPr>
            <a:xfrm>
              <a:off x="1043823" y="4383147"/>
              <a:ext cx="1989004" cy="707886"/>
            </a:xfrm>
            <a:prstGeom prst="rect">
              <a:avLst/>
            </a:prstGeom>
            <a:noFill/>
          </p:spPr>
          <p:txBody>
            <a:bodyPr wrap="square" rtlCol="0">
              <a:spAutoFit/>
            </a:bodyPr>
            <a:lstStyle/>
            <a:p>
              <a:pPr defTabSz="1371600"/>
              <a:r>
                <a:rPr lang="en-US" sz="2100">
                  <a:solidFill>
                    <a:srgbClr val="FFFFFF"/>
                  </a:solidFill>
                  <a:latin typeface="Montserrat"/>
                </a:rPr>
                <a:t>Adopted by member localities or agencies</a:t>
              </a:r>
            </a:p>
          </p:txBody>
        </p:sp>
      </p:grpSp>
    </p:spTree>
    <p:extLst>
      <p:ext uri="{BB962C8B-B14F-4D97-AF65-F5344CB8AC3E}">
        <p14:creationId xmlns:p14="http://schemas.microsoft.com/office/powerpoint/2010/main" val="1386099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PlanRVA">
      <a:dk1>
        <a:srgbClr val="FFFFFF"/>
      </a:dk1>
      <a:lt1>
        <a:sysClr val="window" lastClr="FFFFFF"/>
      </a:lt1>
      <a:dk2>
        <a:srgbClr val="FFFFFF"/>
      </a:dk2>
      <a:lt2>
        <a:srgbClr val="FFFFFF"/>
      </a:lt2>
      <a:accent1>
        <a:srgbClr val="4F81BD"/>
      </a:accent1>
      <a:accent2>
        <a:srgbClr val="8064A2"/>
      </a:accent2>
      <a:accent3>
        <a:srgbClr val="9BBB59"/>
      </a:accent3>
      <a:accent4>
        <a:srgbClr val="8064A2"/>
      </a:accent4>
      <a:accent5>
        <a:srgbClr val="4BACC6"/>
      </a:accent5>
      <a:accent6>
        <a:srgbClr val="F79646"/>
      </a:accent6>
      <a:hlink>
        <a:srgbClr val="0000FF"/>
      </a:hlink>
      <a:folHlink>
        <a:srgbClr val="800080"/>
      </a:folHlink>
    </a:clrScheme>
    <a:fontScheme name="PlanRVA">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ault Theme" id="{7DC64576-618C-4077-A581-22CEB041769D}" vid="{98818299-3A4D-4992-98F5-932BD2E975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a466647-2282-4206-bdee-2ac81b644b56" xsi:nil="true"/>
    <Thumbnail xmlns="d47b88e2-8eaa-4b92-b3dc-7d73f3c71489" xsi:nil="true"/>
    <lcf76f155ced4ddcb4097134ff3c332f xmlns="d47b88e2-8eaa-4b92-b3dc-7d73f3c71489">
      <Terms xmlns="http://schemas.microsoft.com/office/infopath/2007/PartnerControls"/>
    </lcf76f155ced4ddcb4097134ff3c332f>
    <Thumbnail0 xmlns="d47b88e2-8eaa-4b92-b3dc-7d73f3c714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5009084E371F45B75DD58AF831D0B7" ma:contentTypeVersion="24" ma:contentTypeDescription="Create a new document." ma:contentTypeScope="" ma:versionID="b6e7d580c4ed6dae09ca491252c9893d">
  <xsd:schema xmlns:xsd="http://www.w3.org/2001/XMLSchema" xmlns:xs="http://www.w3.org/2001/XMLSchema" xmlns:p="http://schemas.microsoft.com/office/2006/metadata/properties" xmlns:ns2="d47b88e2-8eaa-4b92-b3dc-7d73f3c71489" xmlns:ns3="da466647-2282-4206-bdee-2ac81b644b56" targetNamespace="http://schemas.microsoft.com/office/2006/metadata/properties" ma:root="true" ma:fieldsID="28325ff9572d71c9ff95d5ae0c54ce85" ns2:_="" ns3:_="">
    <xsd:import namespace="d47b88e2-8eaa-4b92-b3dc-7d73f3c71489"/>
    <xsd:import namespace="da466647-2282-4206-bdee-2ac81b644b56"/>
    <xsd:element name="properties">
      <xsd:complexType>
        <xsd:sequence>
          <xsd:element name="documentManagement">
            <xsd:complexType>
              <xsd:all>
                <xsd:element ref="ns2:Thumbnail0"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Thumbnai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b88e2-8eaa-4b92-b3dc-7d73f3c71489" elementFormDefault="qualified">
    <xsd:import namespace="http://schemas.microsoft.com/office/2006/documentManagement/types"/>
    <xsd:import namespace="http://schemas.microsoft.com/office/infopath/2007/PartnerControls"/>
    <xsd:element name="Thumbnail0" ma:index="4" nillable="true" ma:displayName="Thumbnail" ma:format="Thumbnail" ma:internalName="Thumbnail0">
      <xsd:simpleType>
        <xsd:restriction base="dms:Unknow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hidden="true" ma:internalName="MediaServiceOCR" ma:readOnly="true">
      <xsd:simpleType>
        <xsd:restriction base="dms:Note"/>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df052e-86c4-4c02-be65-70b8acf69b1c" ma:termSetId="09814cd3-568e-fe90-9814-8d621ff8fb84" ma:anchorId="fba54fb3-c3e1-fe81-a776-ca4b69148c4d" ma:open="true" ma:isKeyword="false">
      <xsd:complexType>
        <xsd:sequence>
          <xsd:element ref="pc:Terms" minOccurs="0" maxOccurs="1"/>
        </xsd:sequence>
      </xsd:complexType>
    </xsd:element>
    <xsd:element name="Thumbnail" ma:index="24" nillable="true" ma:displayName="Thumbnail" ma:format="Thumbnail" ma:hidden="true" ma:internalName="Thumbnail" ma:readOnly="false">
      <xsd:simpleType>
        <xsd:restriction base="dms:Unknow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466647-2282-4206-bdee-2ac81b644b56"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ab551f52-fbe5-4c20-91b1-40123c7902a8}" ma:internalName="TaxCatchAll" ma:readOnly="false" ma:showField="CatchAllData" ma:web="da466647-2282-4206-bdee-2ac81b644b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C5A306-9596-47F2-9BE2-F22F3D669EDE}">
  <ds:schemaRefs>
    <ds:schemaRef ds:uri="http://schemas.microsoft.com/office/2006/documentManagement/types"/>
    <ds:schemaRef ds:uri="d47b88e2-8eaa-4b92-b3dc-7d73f3c71489"/>
    <ds:schemaRef ds:uri="http://purl.org/dc/dcmitype/"/>
    <ds:schemaRef ds:uri="http://www.w3.org/XML/1998/namespace"/>
    <ds:schemaRef ds:uri="http://purl.org/dc/terms/"/>
    <ds:schemaRef ds:uri="http://schemas.openxmlformats.org/package/2006/metadata/core-properties"/>
    <ds:schemaRef ds:uri="http://schemas.microsoft.com/office/infopath/2007/PartnerControls"/>
    <ds:schemaRef ds:uri="http://purl.org/dc/elements/1.1/"/>
    <ds:schemaRef ds:uri="da466647-2282-4206-bdee-2ac81b644b56"/>
    <ds:schemaRef ds:uri="http://schemas.microsoft.com/office/2006/metadata/properties"/>
  </ds:schemaRefs>
</ds:datastoreItem>
</file>

<file path=customXml/itemProps2.xml><?xml version="1.0" encoding="utf-8"?>
<ds:datastoreItem xmlns:ds="http://schemas.openxmlformats.org/officeDocument/2006/customXml" ds:itemID="{0CCB974E-7EF5-4A58-872A-152F506B366F}">
  <ds:schemaRefs>
    <ds:schemaRef ds:uri="http://schemas.microsoft.com/sharepoint/v3/contenttype/forms"/>
  </ds:schemaRefs>
</ds:datastoreItem>
</file>

<file path=customXml/itemProps3.xml><?xml version="1.0" encoding="utf-8"?>
<ds:datastoreItem xmlns:ds="http://schemas.openxmlformats.org/officeDocument/2006/customXml" ds:itemID="{6635B95B-81D0-4320-8BEC-CEC1E1677452}">
  <ds:schemaRefs>
    <ds:schemaRef ds:uri="d47b88e2-8eaa-4b92-b3dc-7d73f3c71489"/>
    <ds:schemaRef ds:uri="da466647-2282-4206-bdee-2ac81b644b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32</TotalTime>
  <Words>3471</Words>
  <Application>Microsoft Office PowerPoint</Application>
  <PresentationFormat>Custom</PresentationFormat>
  <Paragraphs>416</Paragraphs>
  <Slides>29</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Calibri</vt:lpstr>
      <vt:lpstr>Montserrat Medium Italics</vt:lpstr>
      <vt:lpstr>Montserrat Medium</vt:lpstr>
      <vt:lpstr>Montserrat</vt:lpstr>
      <vt:lpstr>Arial</vt:lpstr>
      <vt:lpstr>Montserrat Bold</vt:lpstr>
      <vt:lpstr>TT Rounds Condensed</vt:lpstr>
      <vt:lpstr>Office Theme</vt:lpstr>
      <vt:lpstr>Default Theme</vt:lpstr>
      <vt:lpstr>PowerPoint Presentation</vt:lpstr>
      <vt:lpstr>PowerPoint Presentation</vt:lpstr>
      <vt:lpstr>Regional Cooperation Act</vt:lpstr>
      <vt:lpstr>RCA Highlights</vt:lpstr>
      <vt:lpstr>PowerPoint Presentation</vt:lpstr>
      <vt:lpstr>PowerPoint Presentation</vt:lpstr>
      <vt:lpstr>Regional Strategic Plan</vt:lpstr>
      <vt:lpstr>PowerPoint Presentation</vt:lpstr>
      <vt:lpstr>PowerPoint Presentation</vt:lpstr>
      <vt:lpstr>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PRVA Slides -Orientation.pptx</dc:title>
  <cp:lastModifiedBy>Janice Scott</cp:lastModifiedBy>
  <cp:revision>1</cp:revision>
  <cp:lastPrinted>2024-02-08T13:06:05Z</cp:lastPrinted>
  <dcterms:created xsi:type="dcterms:W3CDTF">2006-08-16T00:00:00Z</dcterms:created>
  <dcterms:modified xsi:type="dcterms:W3CDTF">2024-02-12T14:40:35Z</dcterms:modified>
  <dc:identifier>DAF8H8XBMXk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0x010100E35009084E371F45B75DD58AF831D0B7</vt:lpwstr>
  </property>
  <property fmtid="{D5CDD505-2E9C-101B-9397-08002B2CF9AE}" pid="3" name="MediaServiceImageTags">
    <vt:lpwstr/>
  </property>
</Properties>
</file>