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9"/>
  </p:notesMasterIdLst>
  <p:handoutMasterIdLst>
    <p:handoutMasterId r:id="rId10"/>
  </p:handoutMasterIdLst>
  <p:sldIdLst>
    <p:sldId id="544" r:id="rId2"/>
    <p:sldId id="618" r:id="rId3"/>
    <p:sldId id="619" r:id="rId4"/>
    <p:sldId id="1769" r:id="rId5"/>
    <p:sldId id="1767" r:id="rId6"/>
    <p:sldId id="1766" r:id="rId7"/>
    <p:sldId id="456" r:id="rId8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E1"/>
    <a:srgbClr val="B837BB"/>
    <a:srgbClr val="243E93"/>
    <a:srgbClr val="253E93"/>
    <a:srgbClr val="8D0200"/>
    <a:srgbClr val="507870"/>
    <a:srgbClr val="8EB3AC"/>
    <a:srgbClr val="8C0200"/>
    <a:srgbClr val="8C181B"/>
    <a:srgbClr val="DCD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32" autoAdjust="0"/>
    <p:restoredTop sz="87030" autoAdjust="0"/>
  </p:normalViewPr>
  <p:slideViewPr>
    <p:cSldViewPr snapToGrid="0">
      <p:cViewPr varScale="1">
        <p:scale>
          <a:sx n="75" d="100"/>
          <a:sy n="75" d="100"/>
        </p:scale>
        <p:origin x="115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B27E8A-DB1D-42FE-B0FE-CC14B27C6A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CDCC4-7834-4927-A830-90F61A2CA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6/27/2019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4F4EF0-D1F1-4E56-816E-E25ED9E976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9FEBA-6E41-4B42-82AE-69D6DDD5F5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59BA4-35FE-4513-AF07-2F1B625A3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1765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6/27/2019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D15F-8D00-4DA6-99DB-33E4B1C44F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126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6/27/2019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2D15F-8D00-4DA6-99DB-33E4B1C44F7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41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6/27/2019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2D15F-8D00-4DA6-99DB-33E4B1C44F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043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6/27/2019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2D15F-8D00-4DA6-99DB-33E4B1C44F7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16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6/27/2019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2D15F-8D00-4DA6-99DB-33E4B1C44F7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2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38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6517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5038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101" y="1953491"/>
            <a:ext cx="5600700" cy="4223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953491"/>
            <a:ext cx="5600700" cy="42234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F32B71A-814F-463D-9ECF-F25D534A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665018"/>
            <a:ext cx="11353800" cy="103909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35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2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0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3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7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9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1901DE-037A-40C9-BC1B-C2B7D5EDB0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6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aryal@planrv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0"/>
            <a:ext cx="12192000" cy="101065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latin typeface="Montserrat" panose="00000500000000000000" pitchFamily="50" charset="0"/>
              </a:rPr>
              <a:t>RRTPO Policy Board Meeting</a:t>
            </a:r>
          </a:p>
          <a:p>
            <a:pPr algn="ctr"/>
            <a:r>
              <a:rPr lang="en-US" sz="2800" b="1" dirty="0">
                <a:latin typeface="Montserrat" panose="00000500000000000000" pitchFamily="50" charset="0"/>
              </a:rPr>
              <a:t>September 5,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54F458-0EF9-8B8A-DB08-EDAEF9E288A8}"/>
              </a:ext>
            </a:extLst>
          </p:cNvPr>
          <p:cNvSpPr txBox="1"/>
          <p:nvPr/>
        </p:nvSpPr>
        <p:spPr>
          <a:xfrm>
            <a:off x="825910" y="2312727"/>
            <a:ext cx="1068766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Item B.-1. 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2050 LRTP Update</a:t>
            </a:r>
          </a:p>
          <a:p>
            <a:pPr algn="ctr"/>
            <a:r>
              <a:rPr lang="en-US" sz="4400" b="1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Scope of Work, Schedule and Advisory Working Group</a:t>
            </a: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56572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-13577"/>
            <a:ext cx="12192000" cy="7739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>
              <a:spcBef>
                <a:spcPts val="0"/>
              </a:spcBef>
              <a:spcAft>
                <a:spcPts val="0"/>
              </a:spcAft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What is the LRTP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1849CF-DE9C-04B8-F82F-1EDB010F8184}"/>
              </a:ext>
            </a:extLst>
          </p:cNvPr>
          <p:cNvSpPr txBox="1"/>
          <p:nvPr/>
        </p:nvSpPr>
        <p:spPr>
          <a:xfrm>
            <a:off x="147484" y="760397"/>
            <a:ext cx="1174954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Long-Range Transportation Plan (LRTP) is a significant decision tool and </a:t>
            </a:r>
            <a:r>
              <a:rPr lang="en-US" sz="1800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 dynamic living document</a:t>
            </a: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that projects regionally significant transportation needs in the Richmond region over </a:t>
            </a: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 years and beyond.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Develops a vision and goals for the Richmond region but also reflects the application of those programmatic transportation goals to project prioritization.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Regionally significant transportation project needs to be in the LRTP to get Federal or State funding.</a:t>
            </a:r>
            <a:endParaRPr lang="en-US" sz="1800" dirty="0">
              <a:solidFill>
                <a:srgbClr val="7030A0"/>
              </a:solidFill>
              <a:effectLst/>
              <a:highlight>
                <a:srgbClr val="FFFFFF"/>
              </a:highlight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LRTP must be updated at least every five years to remain consistent with existing conditions, and to re-evaluate proposed plans, programs, and projects.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7030A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 2050 LRTP update is due by October 2026. </a:t>
            </a:r>
            <a:r>
              <a:rPr lang="en-US" b="1" i="1" dirty="0">
                <a:solidFill>
                  <a:srgbClr val="7030A0"/>
                </a:solidFill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ConnectRVA 2045 </a:t>
            </a:r>
            <a:r>
              <a:rPr lang="en-US" dirty="0">
                <a:solidFill>
                  <a:srgbClr val="7030A0"/>
                </a:solidFill>
                <a:highlight>
                  <a:srgbClr val="FFFFFF"/>
                </a:highlight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expires at midnight on October 4, 2026.</a:t>
            </a:r>
            <a:endParaRPr lang="en-US" dirty="0">
              <a:solidFill>
                <a:srgbClr val="7030A0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3073BD-8236-5771-84D9-1959087FE54A}"/>
              </a:ext>
            </a:extLst>
          </p:cNvPr>
          <p:cNvSpPr txBox="1"/>
          <p:nvPr/>
        </p:nvSpPr>
        <p:spPr>
          <a:xfrm>
            <a:off x="321151" y="4129972"/>
            <a:ext cx="11098909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Code of Federal Regulation § 450.324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    Development and content of the Metropolitan Transportation Plan</a:t>
            </a:r>
          </a:p>
          <a:p>
            <a:pPr algn="ctr"/>
            <a:r>
              <a:rPr lang="en-US" sz="2800" b="1" dirty="0">
                <a:solidFill>
                  <a:srgbClr val="7030A0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Code of Virginia § 33.2-3201</a:t>
            </a:r>
          </a:p>
          <a:p>
            <a:pPr algn="ctr"/>
            <a:r>
              <a:rPr lang="en-US" dirty="0">
                <a:solidFill>
                  <a:srgbClr val="7030A0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     Transportation planning duties and responsibilities of Metropolitan Planning Organizations</a:t>
            </a:r>
            <a:endParaRPr lang="en-US" sz="1800" dirty="0">
              <a:solidFill>
                <a:srgbClr val="7030A0"/>
              </a:solidFill>
              <a:effectLst/>
              <a:highlight>
                <a:srgbClr val="FFFFFF"/>
              </a:highlight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F37B7B-28F9-3A5D-C65C-87B228F50E57}"/>
              </a:ext>
            </a:extLst>
          </p:cNvPr>
          <p:cNvSpPr/>
          <p:nvPr/>
        </p:nvSpPr>
        <p:spPr>
          <a:xfrm>
            <a:off x="629265" y="4040607"/>
            <a:ext cx="10933470" cy="168683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3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-13577"/>
            <a:ext cx="12192000" cy="7739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End Users &amp; Implementers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757D1-A952-8F9D-E2F6-5FCB6AECDE23}"/>
              </a:ext>
            </a:extLst>
          </p:cNvPr>
          <p:cNvSpPr txBox="1"/>
          <p:nvPr/>
        </p:nvSpPr>
        <p:spPr>
          <a:xfrm>
            <a:off x="241300" y="1143855"/>
            <a:ext cx="1175405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The Users of the Richmond Region’s </a:t>
            </a:r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Transportation</a:t>
            </a:r>
            <a:r>
              <a:rPr lang="en-US" sz="2800" b="1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Residents of the Richmond region</a:t>
            </a:r>
            <a:endParaRPr lang="en-US" sz="2400" dirty="0">
              <a:solidFill>
                <a:srgbClr val="7030A0"/>
              </a:solidFill>
              <a:effectLst/>
              <a:latin typeface="Montserrat" panose="00000500000000000000" pitchFamily="2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People passing through the Richmond region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Goods/Freight moving within </a:t>
            </a:r>
            <a:r>
              <a:rPr lang="en-US" sz="2400" dirty="0" err="1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orpassing</a:t>
            </a: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through the Richmond region</a:t>
            </a:r>
          </a:p>
          <a:p>
            <a:endParaRPr lang="en-US" sz="2400" dirty="0">
              <a:solidFill>
                <a:srgbClr val="7030A0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Implementers of the Transportation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Localities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VDOT/DRPT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GRTC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CVTA</a:t>
            </a:r>
            <a:endParaRPr lang="en-US" sz="2400" dirty="0">
              <a:solidFill>
                <a:srgbClr val="7030A0"/>
              </a:solidFill>
              <a:effectLst/>
              <a:latin typeface="Montserrat" panose="00000500000000000000" pitchFamily="2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en-US" sz="2400" b="1" dirty="0">
              <a:solidFill>
                <a:srgbClr val="7030A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05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D93FE23C-91F3-EFA8-857B-B04FE2888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7030" y="760397"/>
            <a:ext cx="12005875" cy="56731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3BF8A41-15FD-2689-505E-61428AC52310}"/>
              </a:ext>
            </a:extLst>
          </p:cNvPr>
          <p:cNvSpPr/>
          <p:nvPr/>
        </p:nvSpPr>
        <p:spPr>
          <a:xfrm>
            <a:off x="208722" y="5442779"/>
            <a:ext cx="1878495" cy="41723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-13577"/>
            <a:ext cx="12192000" cy="7739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r>
              <a:rPr lang="en-US" sz="3600" b="1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2050 LRTP – </a:t>
            </a:r>
            <a:r>
              <a:rPr lang="en-US" sz="3600" b="1" dirty="0">
                <a:solidFill>
                  <a:schemeClr val="bg1"/>
                </a:solidFill>
                <a:latin typeface="Montserrat" panose="00000500000000000000" pitchFamily="2" charset="0"/>
                <a:cs typeface="Times New Roman" panose="02020603050405020304" pitchFamily="18" charset="0"/>
              </a:rPr>
              <a:t>Scope of Work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83773AB-EBE4-011A-8E4F-E40231B9EBC7}"/>
              </a:ext>
            </a:extLst>
          </p:cNvPr>
          <p:cNvSpPr txBox="1"/>
          <p:nvPr/>
        </p:nvSpPr>
        <p:spPr>
          <a:xfrm>
            <a:off x="616378" y="5473863"/>
            <a:ext cx="136163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bg1"/>
                </a:solidFill>
                <a:latin typeface="Montserrat" panose="00000500000000000000" pitchFamily="2" charset="0"/>
                <a:cs typeface="Arial" pitchFamily="34" charset="0"/>
              </a:rPr>
              <a:t>Formal Public Review</a:t>
            </a:r>
            <a:endParaRPr lang="ko-KR" altLang="en-US" sz="1000" b="1" dirty="0">
              <a:solidFill>
                <a:schemeClr val="bg1"/>
              </a:solidFill>
              <a:latin typeface="Montserrat" panose="00000500000000000000" pitchFamily="2" charset="0"/>
              <a:cs typeface="Arial" pitchFamily="34" charset="0"/>
            </a:endParaRPr>
          </a:p>
        </p:txBody>
      </p:sp>
      <p:pic>
        <p:nvPicPr>
          <p:cNvPr id="1024" name="Picture 1023" descr="A group of people with arrows pointing to the side&#10;&#10;Description automatically generated">
            <a:extLst>
              <a:ext uri="{FF2B5EF4-FFF2-40B4-BE49-F238E27FC236}">
                <a16:creationId xmlns:a16="http://schemas.microsoft.com/office/drawing/2014/main" id="{F60179A0-FB4E-3CD2-E242-2FE1C8F5D4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954" y="2703871"/>
            <a:ext cx="1612491" cy="1681316"/>
          </a:xfrm>
          <a:prstGeom prst="rect">
            <a:avLst/>
          </a:prstGeom>
        </p:spPr>
      </p:pic>
      <p:pic>
        <p:nvPicPr>
          <p:cNvPr id="7" name="Picture 6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6D219733-6889-2E71-342F-B9AEB4D129F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3739745" y="1973668"/>
            <a:ext cx="321948" cy="269058"/>
          </a:xfrm>
          <a:prstGeom prst="rect">
            <a:avLst/>
          </a:prstGeom>
        </p:spPr>
      </p:pic>
      <p:pic>
        <p:nvPicPr>
          <p:cNvPr id="8" name="Picture 7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64A72239-0000-DE4D-9980-C0EE9D342B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3235514" y="3725055"/>
            <a:ext cx="321948" cy="269058"/>
          </a:xfrm>
          <a:prstGeom prst="rect">
            <a:avLst/>
          </a:prstGeom>
        </p:spPr>
      </p:pic>
      <p:pic>
        <p:nvPicPr>
          <p:cNvPr id="3" name="Picture 2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761378DF-DB53-4982-B68A-CEDE890A7B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4183045" y="5308250"/>
            <a:ext cx="321948" cy="269058"/>
          </a:xfrm>
          <a:prstGeom prst="rect">
            <a:avLst/>
          </a:prstGeom>
        </p:spPr>
      </p:pic>
      <p:pic>
        <p:nvPicPr>
          <p:cNvPr id="4" name="Picture 3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B39EB697-22D1-9687-F07E-5F38A8E837F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5935026" y="5725482"/>
            <a:ext cx="321948" cy="269058"/>
          </a:xfrm>
          <a:prstGeom prst="rect">
            <a:avLst/>
          </a:prstGeom>
        </p:spPr>
      </p:pic>
      <p:pic>
        <p:nvPicPr>
          <p:cNvPr id="6" name="Picture 5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F6606C6D-C1EA-33DB-D394-CA8B216CE5E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7527981" y="4838237"/>
            <a:ext cx="321948" cy="269058"/>
          </a:xfrm>
          <a:prstGeom prst="rect">
            <a:avLst/>
          </a:prstGeom>
        </p:spPr>
      </p:pic>
      <p:pic>
        <p:nvPicPr>
          <p:cNvPr id="9" name="Picture 8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8A5B2E8C-747D-0A93-D9A2-6CEA71AABA4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5276349" y="1097974"/>
            <a:ext cx="321948" cy="269058"/>
          </a:xfrm>
          <a:prstGeom prst="rect">
            <a:avLst/>
          </a:prstGeom>
        </p:spPr>
      </p:pic>
      <p:pic>
        <p:nvPicPr>
          <p:cNvPr id="10" name="Picture 9" descr="A white sound icon on a black background&#10;&#10;Description automatically generated">
            <a:extLst>
              <a:ext uri="{FF2B5EF4-FFF2-40B4-BE49-F238E27FC236}">
                <a16:creationId xmlns:a16="http://schemas.microsoft.com/office/drawing/2014/main" id="{A5DDEF68-E3F8-7432-CCF1-10D6BA4F62D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9068" r="61141" b="41067"/>
          <a:stretch/>
        </p:blipFill>
        <p:spPr>
          <a:xfrm>
            <a:off x="413155" y="5530813"/>
            <a:ext cx="321948" cy="2690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AF32CD-62BB-22DF-4814-8545F42D168F}"/>
              </a:ext>
            </a:extLst>
          </p:cNvPr>
          <p:cNvSpPr txBox="1"/>
          <p:nvPr/>
        </p:nvSpPr>
        <p:spPr>
          <a:xfrm>
            <a:off x="9222432" y="757655"/>
            <a:ext cx="281876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7030A0"/>
                </a:solidFill>
                <a:latin typeface="Montserrat" panose="00000500000000000000" pitchFamily="2" charset="0"/>
                <a:cs typeface="Arial" pitchFamily="34" charset="0"/>
              </a:rPr>
              <a:t>2050 LRTP </a:t>
            </a:r>
          </a:p>
          <a:p>
            <a:pPr algn="ctr"/>
            <a:r>
              <a:rPr lang="en-US" altLang="ko-KR" sz="2400" b="1" dirty="0">
                <a:solidFill>
                  <a:srgbClr val="7030A0"/>
                </a:solidFill>
                <a:latin typeface="Montserrat" panose="00000500000000000000" pitchFamily="2" charset="0"/>
                <a:cs typeface="Arial" pitchFamily="34" charset="0"/>
              </a:rPr>
              <a:t>PROCESS FLOW</a:t>
            </a:r>
            <a:endParaRPr lang="ko-KR" altLang="en-US" sz="2400" b="1" dirty="0">
              <a:solidFill>
                <a:srgbClr val="7030A0"/>
              </a:solidFill>
              <a:latin typeface="Montserrat" panose="00000500000000000000" pitchFamily="2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70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0"/>
            <a:ext cx="12192000" cy="7739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Advisory Working Group</a:t>
            </a:r>
            <a:endParaRPr lang="en-US" sz="3600" b="1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C90EF-A095-D721-64EC-27F19FD1BE85}"/>
              </a:ext>
            </a:extLst>
          </p:cNvPr>
          <p:cNvSpPr txBox="1"/>
          <p:nvPr/>
        </p:nvSpPr>
        <p:spPr>
          <a:xfrm>
            <a:off x="0" y="883305"/>
            <a:ext cx="12274826" cy="532453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The LRTP Advisory Working Group (LRTP-AWG)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7030A0"/>
              </a:solidFill>
              <a:latin typeface="Montserrat" panose="00000500000000000000" pitchFamily="2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Provide input and oversight in the development of the 2050 LRTP.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7030A0"/>
                </a:solidFill>
                <a:effectLst/>
                <a:latin typeface="Montserrat" panose="00000500000000000000" pitchFamily="2" charset="0"/>
                <a:ea typeface="Aptos" panose="020B0004020202020204" pitchFamily="34" charset="0"/>
                <a:cs typeface="Calibri" panose="020F0502020204030204" pitchFamily="34" charset="0"/>
              </a:rPr>
              <a:t>utonomy to make decisions guiding the process and outcomes.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Composition - locality representatives; regional, state and federal transportation partners; representatives from special interest groups.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All </a:t>
            </a:r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TAC members </a:t>
            </a: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(or designee) + a few </a:t>
            </a:r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CTAC members </a:t>
            </a: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(at-large organizations) + </a:t>
            </a:r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15-18 meetings over the course of two years (in-person and Virtual)</a:t>
            </a:r>
          </a:p>
        </p:txBody>
      </p:sp>
    </p:spTree>
    <p:extLst>
      <p:ext uri="{BB962C8B-B14F-4D97-AF65-F5344CB8AC3E}">
        <p14:creationId xmlns:p14="http://schemas.microsoft.com/office/powerpoint/2010/main" val="23681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45BD20-8573-C1F5-1679-CB249CEA72B5}"/>
              </a:ext>
            </a:extLst>
          </p:cNvPr>
          <p:cNvSpPr/>
          <p:nvPr/>
        </p:nvSpPr>
        <p:spPr>
          <a:xfrm>
            <a:off x="0" y="0"/>
            <a:ext cx="12192000" cy="7739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R="0" lvl="0" algn="ctr">
              <a:spcBef>
                <a:spcPts val="0"/>
              </a:spcBef>
              <a:spcAft>
                <a:spcPts val="0"/>
              </a:spcAft>
              <a:buSzPct val="100000"/>
              <a:tabLst>
                <a:tab pos="228600" algn="l"/>
                <a:tab pos="342900" algn="l"/>
                <a:tab pos="5143500" algn="l"/>
                <a:tab pos="5257800" algn="l"/>
                <a:tab pos="5600700" algn="l"/>
              </a:tabLst>
            </a:pPr>
            <a:r>
              <a:rPr lang="en-US" sz="3600" b="1" dirty="0">
                <a:solidFill>
                  <a:schemeClr val="bg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Action Requested </a:t>
            </a:r>
            <a:endParaRPr lang="en-US" sz="3600" b="1" dirty="0">
              <a:solidFill>
                <a:schemeClr val="bg1"/>
              </a:solidFill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C90EF-A095-D721-64EC-27F19FD1BE85}"/>
              </a:ext>
            </a:extLst>
          </p:cNvPr>
          <p:cNvSpPr txBox="1"/>
          <p:nvPr/>
        </p:nvSpPr>
        <p:spPr>
          <a:xfrm>
            <a:off x="-612580" y="938759"/>
            <a:ext cx="12703818" cy="237097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R="0" lvl="2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1371600" algn="l"/>
              </a:tabLst>
              <a:defRPr/>
            </a:pPr>
            <a:r>
              <a:rPr lang="en-US" sz="2800" b="1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RESOLVED</a:t>
            </a:r>
            <a:r>
              <a:rPr lang="en-US" sz="2800" dirty="0">
                <a:solidFill>
                  <a:srgbClr val="7030A0"/>
                </a:solidFill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that the Richmond Regional Transportation Planning Organization (RRTPO) Policy Board approves the 2050 Long-Range Transportation Plan (LRTP) scope of work and schedule as presented to serve as the general guidance to staff and the LRTP Advisory Working Group.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9EC9A-A686-FA4A-76C1-328090CC22B0}"/>
              </a:ext>
            </a:extLst>
          </p:cNvPr>
          <p:cNvSpPr txBox="1"/>
          <p:nvPr/>
        </p:nvSpPr>
        <p:spPr>
          <a:xfrm>
            <a:off x="-557915" y="3647663"/>
            <a:ext cx="12594487" cy="2370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2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>
                <a:tab pos="1371600" algn="l"/>
              </a:tabLst>
              <a:defRPr/>
            </a:pPr>
            <a:r>
              <a:rPr kumimoji="0" lang="en-US" sz="2800" b="1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FURTHER RESOLVED</a:t>
            </a:r>
            <a:r>
              <a:rPr kumimoji="0" lang="en-US" sz="2800" i="0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, that RRTPO Policy Board approves the Long-Range Transportation Plan Advisory Working Group (LRTP-AWG) be established for the purpose of providing input and oversight in the development of the 2050 Long-Range Transportation Plan.</a:t>
            </a:r>
            <a:endParaRPr kumimoji="0" lang="en-US" sz="1800" i="0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07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13C32DA-B48F-0206-5F19-038B5A8D8878}"/>
              </a:ext>
            </a:extLst>
          </p:cNvPr>
          <p:cNvSpPr txBox="1"/>
          <p:nvPr/>
        </p:nvSpPr>
        <p:spPr>
          <a:xfrm>
            <a:off x="7490650" y="4394835"/>
            <a:ext cx="3443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424 Hull St Rd Suite 300</a:t>
            </a:r>
          </a:p>
          <a:p>
            <a:r>
              <a:rPr lang="en-US" sz="1600" b="1" dirty="0">
                <a:solidFill>
                  <a:srgbClr val="7030A0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Richmond, VA 23224</a:t>
            </a:r>
          </a:p>
          <a:p>
            <a:r>
              <a:rPr lang="en-US" sz="1600" b="1" dirty="0">
                <a:solidFill>
                  <a:srgbClr val="7030A0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Phone: (804) 323-2033</a:t>
            </a:r>
            <a:endParaRPr lang="en-US" sz="1600" dirty="0">
              <a:solidFill>
                <a:srgbClr val="7030A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57AD4A-6344-D4AF-011A-750A1410FE98}"/>
              </a:ext>
            </a:extLst>
          </p:cNvPr>
          <p:cNvSpPr txBox="1"/>
          <p:nvPr/>
        </p:nvSpPr>
        <p:spPr>
          <a:xfrm>
            <a:off x="7490650" y="5319011"/>
            <a:ext cx="62005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en-US" sz="1800" u="sng" dirty="0">
                <a:solidFill>
                  <a:srgbClr val="7030A0"/>
                </a:solidFill>
                <a:latin typeface="Montserrat"/>
              </a:rPr>
              <a:t>www.planrva.org</a:t>
            </a:r>
            <a:r>
              <a:rPr lang="en-US" altLang="en-US" u="sng" dirty="0">
                <a:solidFill>
                  <a:srgbClr val="7030A0"/>
                </a:solidFill>
                <a:latin typeface="Montserrat"/>
              </a:rPr>
              <a:t> </a:t>
            </a:r>
            <a:r>
              <a:rPr lang="en-US" altLang="en-US" dirty="0">
                <a:solidFill>
                  <a:srgbClr val="7030A0"/>
                </a:solidFill>
                <a:latin typeface="Montserrat"/>
              </a:rPr>
              <a:t> 		</a:t>
            </a:r>
            <a:endParaRPr lang="en-US" altLang="en-US" sz="1800" u="sng" dirty="0">
              <a:solidFill>
                <a:srgbClr val="7030A0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EA6EFF-C324-88CE-DA96-339C7407F574}"/>
              </a:ext>
            </a:extLst>
          </p:cNvPr>
          <p:cNvSpPr txBox="1"/>
          <p:nvPr/>
        </p:nvSpPr>
        <p:spPr>
          <a:xfrm>
            <a:off x="1257877" y="3968318"/>
            <a:ext cx="44114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1" dirty="0">
                <a:solidFill>
                  <a:srgbClr val="7030A0"/>
                </a:solidFill>
                <a:latin typeface="Montserrat" panose="00000500000000000000" pitchFamily="50" charset="0"/>
              </a:rPr>
              <a:t>Sulabh Aryal, AICP</a:t>
            </a:r>
          </a:p>
          <a:p>
            <a:r>
              <a:rPr lang="en-US" altLang="en-US" sz="1800" b="1" dirty="0">
                <a:solidFill>
                  <a:srgbClr val="7030A0"/>
                </a:solidFill>
                <a:latin typeface="Montserrat" panose="00000500000000000000" pitchFamily="50" charset="0"/>
              </a:rPr>
              <a:t>Transportation Planning Manager</a:t>
            </a:r>
          </a:p>
          <a:p>
            <a:endParaRPr lang="en-US" altLang="en-US" sz="1800" b="1" dirty="0">
              <a:latin typeface="Montserrat" panose="00000500000000000000" pitchFamily="50" charset="0"/>
            </a:endParaRPr>
          </a:p>
          <a:p>
            <a:r>
              <a:rPr lang="en-US" altLang="en-US" sz="1800" dirty="0">
                <a:solidFill>
                  <a:srgbClr val="7030A0"/>
                </a:solidFill>
                <a:latin typeface="Montserrat" panose="00000500000000000000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saryal@planrva.org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430382-F6A3-5552-7387-2C1AB5BD5266}"/>
              </a:ext>
            </a:extLst>
          </p:cNvPr>
          <p:cNvSpPr txBox="1"/>
          <p:nvPr/>
        </p:nvSpPr>
        <p:spPr>
          <a:xfrm>
            <a:off x="3847896" y="1538683"/>
            <a:ext cx="4496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7030A0"/>
                </a:solidFill>
                <a:latin typeface="Arial Black" panose="020B0A04020102020204" pitchFamily="34" charset="0"/>
              </a:rPr>
              <a:t>Thank You!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04190F-071B-7E16-2E8E-A2D0E8BBBF0D}"/>
              </a:ext>
            </a:extLst>
          </p:cNvPr>
          <p:cNvCxnSpPr>
            <a:cxnSpLocks/>
          </p:cNvCxnSpPr>
          <p:nvPr/>
        </p:nvCxnSpPr>
        <p:spPr>
          <a:xfrm>
            <a:off x="685800" y="2667000"/>
            <a:ext cx="111890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7B91103-5600-D017-6A7B-FC28348FE6DD}"/>
              </a:ext>
            </a:extLst>
          </p:cNvPr>
          <p:cNvSpPr/>
          <p:nvPr/>
        </p:nvSpPr>
        <p:spPr>
          <a:xfrm>
            <a:off x="0" y="0"/>
            <a:ext cx="12192000" cy="75076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800" b="1" dirty="0">
              <a:latin typeface="Montserrat" panose="00000500000000000000" pitchFamily="50" charset="0"/>
            </a:endParaRPr>
          </a:p>
        </p:txBody>
      </p:sp>
      <p:pic>
        <p:nvPicPr>
          <p:cNvPr id="4" name="Picture 3" descr="A blue and purple logo&#10;&#10;Description automatically generated">
            <a:extLst>
              <a:ext uri="{FF2B5EF4-FFF2-40B4-BE49-F238E27FC236}">
                <a16:creationId xmlns:a16="http://schemas.microsoft.com/office/drawing/2014/main" id="{3650B6BC-841D-7FE2-193A-C093317755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444" y="2901135"/>
            <a:ext cx="4062024" cy="132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0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9C48CE945E74B92E790B5662E47DE" ma:contentTypeVersion="26" ma:contentTypeDescription="Create a new document." ma:contentTypeScope="" ma:versionID="8eca7e1bca406bc352544755895cd13f">
  <xsd:schema xmlns:xsd="http://www.w3.org/2001/XMLSchema" xmlns:xs="http://www.w3.org/2001/XMLSchema" xmlns:p="http://schemas.microsoft.com/office/2006/metadata/properties" xmlns:ns2="995ce7bc-e72c-411a-9558-31222bd4683f" xmlns:ns3="958a6356-8ed6-45b1-a076-c865b387a96e" targetNamespace="http://schemas.microsoft.com/office/2006/metadata/properties" ma:root="true" ma:fieldsID="0b171f56afccb6d5be8d0a205ef019b6" ns2:_="" ns3:_="">
    <xsd:import namespace="995ce7bc-e72c-411a-9558-31222bd4683f"/>
    <xsd:import namespace="958a6356-8ed6-45b1-a076-c865b387a9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_Flow_SignoffStatu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h3f967987d5a4c0d86cf4d08af6c2e1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e7bc-e72c-411a-9558-31222bd468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e2df052e-86c4-4c02-be65-70b8acf69b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3f967987d5a4c0d86cf4d08af6c2e1f" ma:index="28" nillable="true" ma:taxonomy="true" ma:internalName="h3f967987d5a4c0d86cf4d08af6c2e1f" ma:taxonomyFieldName="File_x0020_Tags" ma:displayName="File Tags" ma:readOnly="false" ma:default="" ma:fieldId="{13f96798-7d5a-4c0d-86cf-4d08af6c2e1f}" ma:taxonomyMulti="true" ma:sspId="e2df052e-86c4-4c02-be65-70b8acf69b1c" ma:termSetId="2a0f4b85-7aaf-4503-93ba-e7cd3486150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a6356-8ed6-45b1-a076-c865b387a96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08d448c-b1a2-4b57-a344-f03ee498347c}" ma:internalName="TaxCatchAll" ma:showField="CatchAllData" ma:web="958a6356-8ed6-45b1-a076-c865b387a9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995ce7bc-e72c-411a-9558-31222bd4683f" xsi:nil="true"/>
    <h3f967987d5a4c0d86cf4d08af6c2e1f xmlns="995ce7bc-e72c-411a-9558-31222bd4683f">
      <Terms xmlns="http://schemas.microsoft.com/office/infopath/2007/PartnerControls"/>
    </h3f967987d5a4c0d86cf4d08af6c2e1f>
    <TaxCatchAll xmlns="958a6356-8ed6-45b1-a076-c865b387a96e" xsi:nil="true"/>
    <lcf76f155ced4ddcb4097134ff3c332f xmlns="995ce7bc-e72c-411a-9558-31222bd4683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6F7C92-8BE9-4E8D-9E33-3C4C7F60E0AA}"/>
</file>

<file path=customXml/itemProps2.xml><?xml version="1.0" encoding="utf-8"?>
<ds:datastoreItem xmlns:ds="http://schemas.openxmlformats.org/officeDocument/2006/customXml" ds:itemID="{9E11F8D5-2963-412A-9C50-CD5EB62C689E}"/>
</file>

<file path=customXml/itemProps3.xml><?xml version="1.0" encoding="utf-8"?>
<ds:datastoreItem xmlns:ds="http://schemas.openxmlformats.org/officeDocument/2006/customXml" ds:itemID="{2E3A0322-67A8-4718-ABAB-D24F7758949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10431</TotalTime>
  <Words>455</Words>
  <Application>Microsoft Office PowerPoint</Application>
  <PresentationFormat>Widescreen</PresentationFormat>
  <Paragraphs>58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Sulabh Aryal</dc:creator>
  <cp:lastModifiedBy>Janice Scott</cp:lastModifiedBy>
  <cp:revision>206</cp:revision>
  <cp:lastPrinted>2019-07-18T15:36:34Z</cp:lastPrinted>
  <dcterms:created xsi:type="dcterms:W3CDTF">2017-10-02T13:43:16Z</dcterms:created>
  <dcterms:modified xsi:type="dcterms:W3CDTF">2024-09-06T17:27:01Z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0x010100DB99C48CE945E74B92E790B5662E47DE</vt:lpwstr>
  </property>
</Properties>
</file>