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6" r:id="rId5"/>
    <p:sldId id="265" r:id="rId6"/>
    <p:sldId id="281" r:id="rId7"/>
    <p:sldId id="269" r:id="rId8"/>
    <p:sldId id="273" r:id="rId9"/>
    <p:sldId id="274" r:id="rId10"/>
    <p:sldId id="270" r:id="rId11"/>
    <p:sldId id="275" r:id="rId12"/>
    <p:sldId id="267" r:id="rId13"/>
    <p:sldId id="276" r:id="rId14"/>
    <p:sldId id="282" r:id="rId15"/>
    <p:sldId id="277" r:id="rId16"/>
    <p:sldId id="257" r:id="rId17"/>
    <p:sldId id="279" r:id="rId18"/>
    <p:sldId id="280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13C16-D0BD-4267-B506-E8FEAFA124CB}" v="68" dt="2024-07-31T23:25:48.177"/>
    <p1510:client id="{9DC13591-4131-F5F3-6547-76AD1C73B03F}" v="21" dt="2024-07-31T21:54:31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2171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EE0BC-FC2D-4C74-9203-DDDFF46EBB1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F110281-4A44-4AD3-B798-F3E4ED14B29F}">
      <dgm:prSet phldrT="[Text]"/>
      <dgm:spPr>
        <a:solidFill>
          <a:srgbClr val="002D74"/>
        </a:solidFill>
        <a:ln>
          <a:solidFill>
            <a:srgbClr val="002D74"/>
          </a:solidFill>
        </a:ln>
      </dgm:spPr>
      <dgm:t>
        <a:bodyPr/>
        <a:lstStyle/>
        <a:p>
          <a:r>
            <a:rPr lang="en-US" dirty="0"/>
            <a:t>Growing Capabilities</a:t>
          </a:r>
        </a:p>
      </dgm:t>
    </dgm:pt>
    <dgm:pt modelId="{19FE1354-B54A-42FA-8002-0129818E8FEA}" type="parTrans" cxnId="{C549E48B-9F4D-468D-A89A-65D08D688042}">
      <dgm:prSet/>
      <dgm:spPr/>
      <dgm:t>
        <a:bodyPr/>
        <a:lstStyle/>
        <a:p>
          <a:endParaRPr lang="en-US"/>
        </a:p>
      </dgm:t>
    </dgm:pt>
    <dgm:pt modelId="{29CBD13B-84F7-4CEC-AFEA-3E6D26284B3A}" type="sibTrans" cxnId="{C549E48B-9F4D-468D-A89A-65D08D688042}">
      <dgm:prSet/>
      <dgm:spPr/>
      <dgm:t>
        <a:bodyPr/>
        <a:lstStyle/>
        <a:p>
          <a:endParaRPr lang="en-US"/>
        </a:p>
      </dgm:t>
    </dgm:pt>
    <dgm:pt modelId="{913A95C7-E43B-4AC7-B93D-BD915F878FA5}">
      <dgm:prSet phldrT="[Text]"/>
      <dgm:spPr>
        <a:solidFill>
          <a:srgbClr val="002D74"/>
        </a:solidFill>
        <a:ln>
          <a:solidFill>
            <a:srgbClr val="002D74"/>
          </a:solidFill>
        </a:ln>
      </dgm:spPr>
      <dgm:t>
        <a:bodyPr/>
        <a:lstStyle/>
        <a:p>
          <a:r>
            <a:rPr lang="en-US" dirty="0"/>
            <a:t>Takeaways</a:t>
          </a:r>
        </a:p>
      </dgm:t>
    </dgm:pt>
    <dgm:pt modelId="{3EDFC3FE-5EF7-4B98-AB77-3822D0E30200}" type="parTrans" cxnId="{D135E3CE-CC84-43D3-8D1F-CC766C5B7C8D}">
      <dgm:prSet/>
      <dgm:spPr/>
      <dgm:t>
        <a:bodyPr/>
        <a:lstStyle/>
        <a:p>
          <a:endParaRPr lang="en-US"/>
        </a:p>
      </dgm:t>
    </dgm:pt>
    <dgm:pt modelId="{308633C9-B3BD-4ACE-BAD1-35467C2C2E60}" type="sibTrans" cxnId="{D135E3CE-CC84-43D3-8D1F-CC766C5B7C8D}">
      <dgm:prSet/>
      <dgm:spPr/>
      <dgm:t>
        <a:bodyPr/>
        <a:lstStyle/>
        <a:p>
          <a:endParaRPr lang="en-US"/>
        </a:p>
      </dgm:t>
    </dgm:pt>
    <dgm:pt modelId="{96FE84F4-9465-4E8F-82D1-67C275D4AC07}">
      <dgm:prSet/>
      <dgm:spPr>
        <a:solidFill>
          <a:srgbClr val="002D74"/>
        </a:solidFill>
        <a:ln>
          <a:solidFill>
            <a:srgbClr val="002D74"/>
          </a:solidFill>
        </a:ln>
      </dgm:spPr>
      <dgm:t>
        <a:bodyPr/>
        <a:lstStyle/>
        <a:p>
          <a:r>
            <a:rPr lang="en-US" dirty="0"/>
            <a:t>Priorities</a:t>
          </a:r>
        </a:p>
      </dgm:t>
    </dgm:pt>
    <dgm:pt modelId="{E7BBA1C9-EED0-40FC-A641-D7F8C8B00A79}" type="parTrans" cxnId="{36BA176A-260A-482D-8541-F8804BB70452}">
      <dgm:prSet/>
      <dgm:spPr/>
      <dgm:t>
        <a:bodyPr/>
        <a:lstStyle/>
        <a:p>
          <a:endParaRPr lang="en-US"/>
        </a:p>
      </dgm:t>
    </dgm:pt>
    <dgm:pt modelId="{F38EFB5D-F3BF-4D76-812D-1E24D3B02B1C}" type="sibTrans" cxnId="{36BA176A-260A-482D-8541-F8804BB70452}">
      <dgm:prSet/>
      <dgm:spPr/>
      <dgm:t>
        <a:bodyPr/>
        <a:lstStyle/>
        <a:p>
          <a:endParaRPr lang="en-US"/>
        </a:p>
      </dgm:t>
    </dgm:pt>
    <dgm:pt modelId="{303DAF97-6A2F-4162-BDFD-602D9BBD42C4}" type="pres">
      <dgm:prSet presAssocID="{F93EE0BC-FC2D-4C74-9203-DDDFF46EBB16}" presName="Name0" presStyleCnt="0">
        <dgm:presLayoutVars>
          <dgm:dir/>
          <dgm:animLvl val="lvl"/>
          <dgm:resizeHandles val="exact"/>
        </dgm:presLayoutVars>
      </dgm:prSet>
      <dgm:spPr/>
    </dgm:pt>
    <dgm:pt modelId="{1F7F26A7-51B0-4695-BAD8-0B0A74F171D9}" type="pres">
      <dgm:prSet presAssocID="{96FE84F4-9465-4E8F-82D1-67C275D4AC0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B2A620-AA24-4B70-8379-C7730FFC2116}" type="pres">
      <dgm:prSet presAssocID="{F38EFB5D-F3BF-4D76-812D-1E24D3B02B1C}" presName="parTxOnlySpace" presStyleCnt="0"/>
      <dgm:spPr/>
    </dgm:pt>
    <dgm:pt modelId="{75D41926-755C-4C35-A09F-71B6107CFE28}" type="pres">
      <dgm:prSet presAssocID="{0F110281-4A44-4AD3-B798-F3E4ED14B2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123C7D5-A352-4368-AE26-B19C8476C23F}" type="pres">
      <dgm:prSet presAssocID="{29CBD13B-84F7-4CEC-AFEA-3E6D26284B3A}" presName="parTxOnlySpace" presStyleCnt="0"/>
      <dgm:spPr/>
    </dgm:pt>
    <dgm:pt modelId="{153436E7-CD11-4D1B-8B0E-8933D41783D5}" type="pres">
      <dgm:prSet presAssocID="{913A95C7-E43B-4AC7-B93D-BD915F878FA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6DFD30C-261D-490A-8B0D-203FB4BCD285}" type="presOf" srcId="{0F110281-4A44-4AD3-B798-F3E4ED14B29F}" destId="{75D41926-755C-4C35-A09F-71B6107CFE28}" srcOrd="0" destOrd="0" presId="urn:microsoft.com/office/officeart/2005/8/layout/chevron1"/>
    <dgm:cxn modelId="{DA086D10-BC84-45B6-B5F0-2A875D6B35A9}" type="presOf" srcId="{F93EE0BC-FC2D-4C74-9203-DDDFF46EBB16}" destId="{303DAF97-6A2F-4162-BDFD-602D9BBD42C4}" srcOrd="0" destOrd="0" presId="urn:microsoft.com/office/officeart/2005/8/layout/chevron1"/>
    <dgm:cxn modelId="{578D3D63-828B-496B-AF8A-68B0990E887C}" type="presOf" srcId="{913A95C7-E43B-4AC7-B93D-BD915F878FA5}" destId="{153436E7-CD11-4D1B-8B0E-8933D41783D5}" srcOrd="0" destOrd="0" presId="urn:microsoft.com/office/officeart/2005/8/layout/chevron1"/>
    <dgm:cxn modelId="{36BA176A-260A-482D-8541-F8804BB70452}" srcId="{F93EE0BC-FC2D-4C74-9203-DDDFF46EBB16}" destId="{96FE84F4-9465-4E8F-82D1-67C275D4AC07}" srcOrd="0" destOrd="0" parTransId="{E7BBA1C9-EED0-40FC-A641-D7F8C8B00A79}" sibTransId="{F38EFB5D-F3BF-4D76-812D-1E24D3B02B1C}"/>
    <dgm:cxn modelId="{C549E48B-9F4D-468D-A89A-65D08D688042}" srcId="{F93EE0BC-FC2D-4C74-9203-DDDFF46EBB16}" destId="{0F110281-4A44-4AD3-B798-F3E4ED14B29F}" srcOrd="1" destOrd="0" parTransId="{19FE1354-B54A-42FA-8002-0129818E8FEA}" sibTransId="{29CBD13B-84F7-4CEC-AFEA-3E6D26284B3A}"/>
    <dgm:cxn modelId="{659C20C5-EA7E-4CB8-8209-70B2FBB206E2}" type="presOf" srcId="{96FE84F4-9465-4E8F-82D1-67C275D4AC07}" destId="{1F7F26A7-51B0-4695-BAD8-0B0A74F171D9}" srcOrd="0" destOrd="0" presId="urn:microsoft.com/office/officeart/2005/8/layout/chevron1"/>
    <dgm:cxn modelId="{D135E3CE-CC84-43D3-8D1F-CC766C5B7C8D}" srcId="{F93EE0BC-FC2D-4C74-9203-DDDFF46EBB16}" destId="{913A95C7-E43B-4AC7-B93D-BD915F878FA5}" srcOrd="2" destOrd="0" parTransId="{3EDFC3FE-5EF7-4B98-AB77-3822D0E30200}" sibTransId="{308633C9-B3BD-4ACE-BAD1-35467C2C2E60}"/>
    <dgm:cxn modelId="{D37BFCE1-9C5B-4EE2-A521-8C2C10E8B856}" type="presParOf" srcId="{303DAF97-6A2F-4162-BDFD-602D9BBD42C4}" destId="{1F7F26A7-51B0-4695-BAD8-0B0A74F171D9}" srcOrd="0" destOrd="0" presId="urn:microsoft.com/office/officeart/2005/8/layout/chevron1"/>
    <dgm:cxn modelId="{CBCC246E-68FC-4697-A7CE-5CC50E5F6C8A}" type="presParOf" srcId="{303DAF97-6A2F-4162-BDFD-602D9BBD42C4}" destId="{96B2A620-AA24-4B70-8379-C7730FFC2116}" srcOrd="1" destOrd="0" presId="urn:microsoft.com/office/officeart/2005/8/layout/chevron1"/>
    <dgm:cxn modelId="{A4B8E10C-2F7C-4CF0-9220-96074BECD1C9}" type="presParOf" srcId="{303DAF97-6A2F-4162-BDFD-602D9BBD42C4}" destId="{75D41926-755C-4C35-A09F-71B6107CFE28}" srcOrd="2" destOrd="0" presId="urn:microsoft.com/office/officeart/2005/8/layout/chevron1"/>
    <dgm:cxn modelId="{BFA9C050-0249-47E4-92FC-4787B1643CB9}" type="presParOf" srcId="{303DAF97-6A2F-4162-BDFD-602D9BBD42C4}" destId="{F123C7D5-A352-4368-AE26-B19C8476C23F}" srcOrd="3" destOrd="0" presId="urn:microsoft.com/office/officeart/2005/8/layout/chevron1"/>
    <dgm:cxn modelId="{6A818B6F-16F4-460C-811C-944A9D660014}" type="presParOf" srcId="{303DAF97-6A2F-4162-BDFD-602D9BBD42C4}" destId="{153436E7-CD11-4D1B-8B0E-8933D41783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F26A7-51B0-4695-BAD8-0B0A74F171D9}">
      <dsp:nvSpPr>
        <dsp:cNvPr id="0" name=""/>
        <dsp:cNvSpPr/>
      </dsp:nvSpPr>
      <dsp:spPr>
        <a:xfrm>
          <a:off x="3080" y="1226556"/>
          <a:ext cx="3753370" cy="1501348"/>
        </a:xfrm>
        <a:prstGeom prst="chevron">
          <a:avLst/>
        </a:prstGeom>
        <a:solidFill>
          <a:srgbClr val="002D74"/>
        </a:solidFill>
        <a:ln w="12700" cap="flat" cmpd="sng" algn="ctr">
          <a:solidFill>
            <a:srgbClr val="002D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Priorities</a:t>
          </a:r>
        </a:p>
      </dsp:txBody>
      <dsp:txXfrm>
        <a:off x="753754" y="1226556"/>
        <a:ext cx="2252022" cy="1501348"/>
      </dsp:txXfrm>
    </dsp:sp>
    <dsp:sp modelId="{75D41926-755C-4C35-A09F-71B6107CFE28}">
      <dsp:nvSpPr>
        <dsp:cNvPr id="0" name=""/>
        <dsp:cNvSpPr/>
      </dsp:nvSpPr>
      <dsp:spPr>
        <a:xfrm>
          <a:off x="3381114" y="1226556"/>
          <a:ext cx="3753370" cy="1501348"/>
        </a:xfrm>
        <a:prstGeom prst="chevron">
          <a:avLst/>
        </a:prstGeom>
        <a:solidFill>
          <a:srgbClr val="002D74"/>
        </a:solidFill>
        <a:ln w="12700" cap="flat" cmpd="sng" algn="ctr">
          <a:solidFill>
            <a:srgbClr val="002D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Growing Capabilities</a:t>
          </a:r>
        </a:p>
      </dsp:txBody>
      <dsp:txXfrm>
        <a:off x="4131788" y="1226556"/>
        <a:ext cx="2252022" cy="1501348"/>
      </dsp:txXfrm>
    </dsp:sp>
    <dsp:sp modelId="{153436E7-CD11-4D1B-8B0E-8933D41783D5}">
      <dsp:nvSpPr>
        <dsp:cNvPr id="0" name=""/>
        <dsp:cNvSpPr/>
      </dsp:nvSpPr>
      <dsp:spPr>
        <a:xfrm>
          <a:off x="6759148" y="1226556"/>
          <a:ext cx="3753370" cy="1501348"/>
        </a:xfrm>
        <a:prstGeom prst="chevron">
          <a:avLst/>
        </a:prstGeom>
        <a:solidFill>
          <a:srgbClr val="002D74"/>
        </a:solidFill>
        <a:ln w="12700" cap="flat" cmpd="sng" algn="ctr">
          <a:solidFill>
            <a:srgbClr val="002D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Takeaways</a:t>
          </a:r>
        </a:p>
      </dsp:txBody>
      <dsp:txXfrm>
        <a:off x="7509822" y="1226556"/>
        <a:ext cx="2252022" cy="150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94EB-22EC-431F-B4B7-A5C06CC4F4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F3576-8B60-49E9-ACD0-9AC07BC7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8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 in grants and local budget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Martha</a:t>
            </a:r>
            <a:r>
              <a:rPr lang="en-US" baseline="0" dirty="0"/>
              <a:t> and Crater for support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3576-8B60-49E9-ACD0-9AC07BC7A7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57" y="2606980"/>
            <a:ext cx="9144000" cy="82202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57" y="363559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30B8460-2304-CFC9-C8E4-2267548C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A21C2-25E1-A04B-07EC-0CB3BDE42649}"/>
              </a:ext>
            </a:extLst>
          </p:cNvPr>
          <p:cNvSpPr/>
          <p:nvPr userDrawn="1"/>
        </p:nvSpPr>
        <p:spPr>
          <a:xfrm>
            <a:off x="115158" y="3509437"/>
            <a:ext cx="9144000" cy="45719"/>
          </a:xfrm>
          <a:prstGeom prst="rect">
            <a:avLst/>
          </a:prstGeom>
          <a:solidFill>
            <a:srgbClr val="002D74"/>
          </a:solidFill>
          <a:ln>
            <a:solidFill>
              <a:srgbClr val="002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22992-0CC6-7ADB-955D-A82BFF34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81" y="320675"/>
            <a:ext cx="10515600" cy="867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81" y="1389398"/>
            <a:ext cx="10515600" cy="4298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9B63-0C84-99F7-4AB1-F118ACBD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98A4A-6E04-32BE-55DC-55395E8E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26" y="1822450"/>
            <a:ext cx="5181600" cy="3982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3026" y="1822450"/>
            <a:ext cx="5181600" cy="3982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0ED2B3E-127E-9BA4-D6B7-CE08C92F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C6F6D2F-A8F9-C3A9-392F-370D628C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41C1F8A-9A4D-F55E-724B-CA7A61EF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8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73338B4-CF9B-D141-5102-F79BC31A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7FD07C4-EAF8-B2AB-9EE0-14971D1F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671A6E-2A72-43CE-D901-426538228475}"/>
              </a:ext>
            </a:extLst>
          </p:cNvPr>
          <p:cNvSpPr/>
          <p:nvPr userDrawn="1"/>
        </p:nvSpPr>
        <p:spPr>
          <a:xfrm>
            <a:off x="0" y="5956183"/>
            <a:ext cx="12192000" cy="9018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2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26" y="1826104"/>
            <a:ext cx="10515600" cy="3945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88482-CFD1-6AE0-76B3-D2DFCD1A1E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83" y="5605052"/>
            <a:ext cx="1624160" cy="162416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95BA2CE-AAC2-FA0B-D97A-19AF45017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706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BB4D64A-6EA0-4E53-9E2D-F4C3D634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6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rshan.parikh@bhegts.com" TargetMode="External"/><Relationship Id="rId2" Type="http://schemas.openxmlformats.org/officeDocument/2006/relationships/hyperlink" Target="mailto:steven.herring@vdh.virgini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0DE8-2CA5-1B6B-A281-270D53173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57" y="2364509"/>
            <a:ext cx="9139679" cy="106449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D74"/>
                </a:solidFill>
              </a:rPr>
              <a:t>Emergency Management Alliance of Central Virginia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9AE93-CAA0-6694-36F8-9939D59E9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7" y="3635595"/>
            <a:ext cx="10091024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Steven Herring, EMACV Chair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Darshan Parikh, EMACV Vice Chair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B514C-4A66-F33C-FC09-BBC05BC0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4C33-274F-AEC7-75F8-41EB71A8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D74"/>
                </a:solidFill>
              </a:rPr>
              <a:t>Regional Community Emergency Response Team (CERT)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7D0E-DB1D-A6C8-FEA6-B6FB8EA7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CERT Forum &amp; Skills Rodeo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State CERT Training </a:t>
            </a:r>
          </a:p>
          <a:p>
            <a:endParaRPr lang="en-US" dirty="0"/>
          </a:p>
          <a:p>
            <a:r>
              <a:rPr lang="en-US" dirty="0"/>
              <a:t>Regional CERT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45858-8642-F00B-F4B4-B02D3F2A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5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0E65-7B0E-EFE6-9E81-B1D208BB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D74"/>
                </a:solidFill>
              </a:rPr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3F9B-E799-6ABD-DF98-1B4E6D2B3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2023 Business Recovery Workshop</a:t>
            </a:r>
          </a:p>
          <a:p>
            <a:endParaRPr lang="en-US" dirty="0"/>
          </a:p>
          <a:p>
            <a:r>
              <a:rPr lang="en-US" dirty="0"/>
              <a:t>2025 Alliance Strategic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98EA-4861-BC88-5172-E4821A0B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91C1-A20F-43AC-B1E4-627EDBAF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D74"/>
                </a:solidFill>
              </a:rPr>
              <a:t>Training &amp; Exercise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41FD-9B27-DFE9-5AD6-143D6ADC6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Support Unit – 1</a:t>
            </a:r>
          </a:p>
          <a:p>
            <a:endParaRPr lang="en-US" dirty="0"/>
          </a:p>
          <a:p>
            <a:r>
              <a:rPr lang="en-US" dirty="0"/>
              <a:t>ICS &amp; Additional Classes</a:t>
            </a:r>
          </a:p>
          <a:p>
            <a:endParaRPr lang="en-US" dirty="0"/>
          </a:p>
          <a:p>
            <a:r>
              <a:rPr lang="en-US" dirty="0"/>
              <a:t>Training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BA562-A778-5857-FE35-B8A7B061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2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EF1E4-1128-EA64-4E5F-A48BC407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4D64A-6EA0-4E53-9E2D-F4C3D634393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3F25C-AA30-FABC-E6DA-D324BD3EE187}"/>
              </a:ext>
            </a:extLst>
          </p:cNvPr>
          <p:cNvSpPr txBox="1"/>
          <p:nvPr/>
        </p:nvSpPr>
        <p:spPr>
          <a:xfrm>
            <a:off x="5134927" y="548640"/>
            <a:ext cx="192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Cyber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56973-4ED9-F7BE-5CF1-39FC39EAECFF}"/>
              </a:ext>
            </a:extLst>
          </p:cNvPr>
          <p:cNvSpPr txBox="1"/>
          <p:nvPr/>
        </p:nvSpPr>
        <p:spPr>
          <a:xfrm>
            <a:off x="8632508" y="4328160"/>
            <a:ext cx="2382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Power/Utilities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0DA36-3586-DD9C-AE4D-0D8DB02D0DEB}"/>
              </a:ext>
            </a:extLst>
          </p:cNvPr>
          <p:cNvSpPr txBox="1"/>
          <p:nvPr/>
        </p:nvSpPr>
        <p:spPr>
          <a:xfrm>
            <a:off x="1177291" y="4671060"/>
            <a:ext cx="250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Climate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92A0E3-4F5B-D07D-C46A-8EDBBEF85E57}"/>
              </a:ext>
            </a:extLst>
          </p:cNvPr>
          <p:cNvCxnSpPr>
            <a:cxnSpLocks/>
          </p:cNvCxnSpPr>
          <p:nvPr/>
        </p:nvCxnSpPr>
        <p:spPr>
          <a:xfrm>
            <a:off x="7057072" y="1379637"/>
            <a:ext cx="1789748" cy="270087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7D730-903D-E7CD-D9C1-2AE77E43CBD4}"/>
              </a:ext>
            </a:extLst>
          </p:cNvPr>
          <p:cNvCxnSpPr>
            <a:cxnSpLocks/>
          </p:cNvCxnSpPr>
          <p:nvPr/>
        </p:nvCxnSpPr>
        <p:spPr>
          <a:xfrm flipH="1">
            <a:off x="2805906" y="1379637"/>
            <a:ext cx="2329021" cy="305520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825340-A6B0-8A18-2D6F-836F630EB592}"/>
              </a:ext>
            </a:extLst>
          </p:cNvPr>
          <p:cNvCxnSpPr>
            <a:cxnSpLocks/>
          </p:cNvCxnSpPr>
          <p:nvPr/>
        </p:nvCxnSpPr>
        <p:spPr>
          <a:xfrm>
            <a:off x="3943350" y="5086558"/>
            <a:ext cx="4263390" cy="2643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8D23EDF-68D7-5975-607C-B850BB0A0081}"/>
              </a:ext>
            </a:extLst>
          </p:cNvPr>
          <p:cNvSpPr txBox="1"/>
          <p:nvPr/>
        </p:nvSpPr>
        <p:spPr>
          <a:xfrm>
            <a:off x="4589145" y="1741408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 through Community Preparedness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Relationships with stakeholders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PlanRVA CIKR grant submission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Richmond-Crater HMP</a:t>
            </a:r>
          </a:p>
        </p:txBody>
      </p:sp>
    </p:spTree>
    <p:extLst>
      <p:ext uri="{BB962C8B-B14F-4D97-AF65-F5344CB8AC3E}">
        <p14:creationId xmlns:p14="http://schemas.microsoft.com/office/powerpoint/2010/main" val="91607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A41B-C3C6-463A-B1EF-BAAE7BBF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788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A82CD-607F-3425-0128-7CFA1B39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DFF5-6791-A683-D2AD-E3F8AE8B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D74"/>
                </a:solidFill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CA266-5E37-EB05-6967-1654AE7D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with your local emergency manager to discuss areas where a reduction in SHSP funds could impact readiness.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Help the Alliance identify funding sources to fill the gap and meet future needs.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Continue being an involved stakeholder in the Alliance.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DF51F-0162-1ACC-157B-282C8777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075D-891D-79BF-7ADD-D17E08D1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D74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DCA8C-D023-B4E7-D49D-C821A861E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Steven Herring, EMACV Chair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steven.herring@vdh.virginia.gov</a:t>
            </a:r>
            <a:endParaRPr lang="en-US" dirty="0"/>
          </a:p>
          <a:p>
            <a:pPr lvl="1"/>
            <a:r>
              <a:rPr lang="en-US" dirty="0"/>
              <a:t>Phone: (804) 895-5142</a:t>
            </a:r>
          </a:p>
          <a:p>
            <a:endParaRPr lang="en-US" dirty="0"/>
          </a:p>
          <a:p>
            <a:r>
              <a:rPr lang="en-US" dirty="0"/>
              <a:t>Darshan Parikh, EMACV Vice Chair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3"/>
              </a:rPr>
              <a:t>darshan.parikh@bhegts.com</a:t>
            </a:r>
            <a:endParaRPr lang="en-US" dirty="0"/>
          </a:p>
          <a:p>
            <a:pPr lvl="1"/>
            <a:r>
              <a:rPr lang="en-US" dirty="0"/>
              <a:t>Phone: (804) 929-7219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F26A2-602C-180A-AB1C-5059AD43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8A74DA-4CFB-BE45-F9B4-E1EA5F8F5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885125"/>
              </p:ext>
            </p:extLst>
          </p:nvPr>
        </p:nvGraphicFramePr>
        <p:xfrm>
          <a:off x="838200" y="1267042"/>
          <a:ext cx="10515600" cy="395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AAC03-6958-4934-E0B6-96D0A297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6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CEC06-D7AA-DF17-FEE7-F8185E02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B39EC-4E3C-9026-B2CB-B17320AF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000" y="0"/>
            <a:ext cx="5410000" cy="59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0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A41B-C3C6-463A-B1EF-BAAE7BBF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788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2024 EMACV Priorities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A82CD-607F-3425-0128-7CFA1B39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F387-BD83-11E2-6DDF-1F0B2ED8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D74"/>
                </a:solidFill>
              </a:rPr>
              <a:t>Meeting EMACV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9F97C-04B0-D2D0-935C-B749075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Brand new leadership team consisting of professionals from state, local, and private sectors.</a:t>
            </a:r>
          </a:p>
          <a:p>
            <a:pPr lvl="1"/>
            <a:r>
              <a:rPr lang="en-US" sz="2600" dirty="0"/>
              <a:t>Virginia Department of Health</a:t>
            </a:r>
          </a:p>
          <a:p>
            <a:pPr lvl="1"/>
            <a:r>
              <a:rPr lang="en-US" sz="2600" dirty="0"/>
              <a:t>City of Richmond</a:t>
            </a:r>
          </a:p>
          <a:p>
            <a:pPr lvl="1"/>
            <a:r>
              <a:rPr lang="en-US" sz="2600" dirty="0"/>
              <a:t>University of Richmond</a:t>
            </a:r>
          </a:p>
          <a:p>
            <a:pPr lvl="1"/>
            <a:r>
              <a:rPr lang="en-US" sz="2600" dirty="0"/>
              <a:t>Goochland County</a:t>
            </a:r>
          </a:p>
          <a:p>
            <a:pPr lvl="1"/>
            <a:r>
              <a:rPr lang="en-US" sz="2600" dirty="0"/>
              <a:t>King William County</a:t>
            </a:r>
          </a:p>
          <a:p>
            <a:pPr lvl="1"/>
            <a:r>
              <a:rPr lang="en-US" sz="2600" dirty="0"/>
              <a:t>Charles City County</a:t>
            </a:r>
          </a:p>
          <a:p>
            <a:pPr lvl="1"/>
            <a:r>
              <a:rPr lang="en-US" sz="2600" dirty="0"/>
              <a:t>Chesterfield County</a:t>
            </a:r>
          </a:p>
          <a:p>
            <a:pPr lvl="1"/>
            <a:r>
              <a:rPr lang="en-US" sz="2600" dirty="0"/>
              <a:t>City of Colonial </a:t>
            </a:r>
          </a:p>
          <a:p>
            <a:pPr lvl="1"/>
            <a:r>
              <a:rPr lang="en-US" sz="2600" dirty="0"/>
              <a:t>City of Hopewell</a:t>
            </a:r>
          </a:p>
          <a:p>
            <a:pPr lvl="1"/>
            <a:r>
              <a:rPr lang="en-US" sz="2600" dirty="0"/>
              <a:t>BHE GT&amp;S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22CAE-9ADA-1D5A-8A10-EBE08E7E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5" y="6354762"/>
            <a:ext cx="2743200" cy="365125"/>
          </a:xfrm>
        </p:spPr>
        <p:txBody>
          <a:bodyPr/>
          <a:lstStyle/>
          <a:p>
            <a:fld id="{0BB4D64A-6EA0-4E53-9E2D-F4C3D6343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9016-DE7B-0D91-6895-44F07FA8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D74"/>
                </a:solidFill>
              </a:rPr>
              <a:t>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85F5-1BDC-6C72-8F19-780D792B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preparedness funding streams due to a reduction in federal SHSP grants.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Enhance collaboration and engagement with Alliance stakeholders.</a:t>
            </a:r>
          </a:p>
          <a:p>
            <a:pPr lvl="1"/>
            <a:r>
              <a:rPr lang="en-US" dirty="0"/>
              <a:t>Crater and Southside PDCs</a:t>
            </a:r>
          </a:p>
          <a:p>
            <a:pPr lvl="1"/>
            <a:r>
              <a:rPr lang="en-US" dirty="0"/>
              <a:t>Virginia Department of Emergency Management</a:t>
            </a:r>
          </a:p>
          <a:p>
            <a:pPr lvl="1"/>
            <a:r>
              <a:rPr lang="en-US" dirty="0"/>
              <a:t>Hampton Roads and Northern Virginia emergency management alliances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Enhance community resilience through Alliance programs.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8B32E-96CB-63CF-D76A-D557E4EB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5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A41B-C3C6-463A-B1EF-BAAE7BBF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788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Growing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A82CD-607F-3425-0128-7CFA1B39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7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0AF6-4554-D2BC-3018-0D55C83F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D74"/>
                </a:solidFill>
              </a:rPr>
              <a:t>Mass Care &amp; Human Services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08E0A-A69C-019E-7184-32A40AA69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2024 Mass Care Symposium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Shelter Video Training Series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Equipment Purchases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E9361-52FC-2025-D31B-50474B51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56EC-49CE-A2CD-8F8C-B1914A6B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D74"/>
                </a:solidFill>
              </a:rPr>
              <a:t>Public Outreach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DDC48-5E60-7DD5-969D-407A6312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Partnership with the Richmond Flying Squirrels.</a:t>
            </a:r>
          </a:p>
          <a:p>
            <a:endParaRPr lang="en-US" dirty="0"/>
          </a:p>
          <a:p>
            <a:r>
              <a:rPr lang="en-US" dirty="0"/>
              <a:t>Preparedness bags and supplies available to Alliance members for public outreach events.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42DA9-F8AD-AA14-82D4-C924CA25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D64A-6EA0-4E53-9E2D-F4C3D63439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7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A3FB3FA6CEA44BC13EA91672197BA" ma:contentTypeVersion="21" ma:contentTypeDescription="Create a new document." ma:contentTypeScope="" ma:versionID="ad43a3ea33d47e100aa6d1937e712352">
  <xsd:schema xmlns:xsd="http://www.w3.org/2001/XMLSchema" xmlns:xs="http://www.w3.org/2001/XMLSchema" xmlns:p="http://schemas.microsoft.com/office/2006/metadata/properties" xmlns:ns2="6b9e827a-1d49-422b-b8a6-5560d34a9724" xmlns:ns3="f5b82dab-6f75-4672-be4d-1b3ca8d7514a" targetNamespace="http://schemas.microsoft.com/office/2006/metadata/properties" ma:root="true" ma:fieldsID="960da0e588eb97169180a06b39f08799" ns2:_="" ns3:_="">
    <xsd:import namespace="6b9e827a-1d49-422b-b8a6-5560d34a9724"/>
    <xsd:import namespace="f5b82dab-6f75-4672-be4d-1b3ca8d75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b40f4296bd1469f817d4cada6501e8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e827a-1d49-422b-b8a6-5560d34a9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df052e-86c4-4c02-be65-70b8acf69b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b40f4296bd1469f817d4cada6501e86" ma:index="27" nillable="true" ma:taxonomy="true" ma:internalName="fb40f4296bd1469f817d4cada6501e86" ma:taxonomyFieldName="File_x0020_Tags" ma:displayName="File Tags" ma:readOnly="false" ma:default="" ma:fieldId="{fb40f429-6bd1-469f-817d-4cada6501e86}" ma:taxonomyMulti="true" ma:sspId="e2df052e-86c4-4c02-be65-70b8acf69b1c" ma:termSetId="2a0f4b85-7aaf-4503-93ba-e7cd3486150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82dab-6f75-4672-be4d-1b3ca8d751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5523d27-cc08-42e2-9a8f-240f3e17a498}" ma:internalName="TaxCatchAll" ma:showField="CatchAllData" ma:web="f5b82dab-6f75-4672-be4d-1b3ca8d751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b82dab-6f75-4672-be4d-1b3ca8d7514a" xsi:nil="true"/>
    <lcf76f155ced4ddcb4097134ff3c332f xmlns="6b9e827a-1d49-422b-b8a6-5560d34a9724">
      <Terms xmlns="http://schemas.microsoft.com/office/infopath/2007/PartnerControls"/>
    </lcf76f155ced4ddcb4097134ff3c332f>
    <fb40f4296bd1469f817d4cada6501e86 xmlns="6b9e827a-1d49-422b-b8a6-5560d34a9724">
      <Terms xmlns="http://schemas.microsoft.com/office/infopath/2007/PartnerControls"/>
    </fb40f4296bd1469f817d4cada6501e86>
  </documentManagement>
</p:properties>
</file>

<file path=customXml/itemProps1.xml><?xml version="1.0" encoding="utf-8"?>
<ds:datastoreItem xmlns:ds="http://schemas.openxmlformats.org/officeDocument/2006/customXml" ds:itemID="{9B23BB50-21DD-45EB-9096-482DC0EE0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1740C-52DC-4842-8E75-D49BCABA1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e827a-1d49-422b-b8a6-5560d34a9724"/>
    <ds:schemaRef ds:uri="f5b82dab-6f75-4672-be4d-1b3ca8d75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C45E8F-CEE6-4283-B4A8-9527C0122921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b9e827a-1d49-422b-b8a6-5560d34a9724"/>
    <ds:schemaRef ds:uri="f5b82dab-6f75-4672-be4d-1b3ca8d7514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345</Words>
  <Application>Microsoft Office PowerPoint</Application>
  <PresentationFormat>Widescreen</PresentationFormat>
  <Paragraphs>103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Times New Roman</vt:lpstr>
      <vt:lpstr>Office Theme</vt:lpstr>
      <vt:lpstr>Emergency Management Alliance of Central Virginia</vt:lpstr>
      <vt:lpstr>PowerPoint Presentation</vt:lpstr>
      <vt:lpstr>PowerPoint Presentation</vt:lpstr>
      <vt:lpstr>2024 EMACV Priorities</vt:lpstr>
      <vt:lpstr>Meeting EMACV in 2024</vt:lpstr>
      <vt:lpstr>Priorities</vt:lpstr>
      <vt:lpstr>Growing Capabilities</vt:lpstr>
      <vt:lpstr>Mass Care &amp; Human Services Committee</vt:lpstr>
      <vt:lpstr>Public Outreach Committee</vt:lpstr>
      <vt:lpstr>Regional Community Emergency Response Team (CERT) Committee</vt:lpstr>
      <vt:lpstr>Planning</vt:lpstr>
      <vt:lpstr>Training &amp; Exercise Committee</vt:lpstr>
      <vt:lpstr>PowerPoint Presentation</vt:lpstr>
      <vt:lpstr>Takeaways</vt:lpstr>
      <vt:lpstr>Takeaways</vt:lpstr>
      <vt:lpstr>Thank you!</vt:lpstr>
    </vt:vector>
  </TitlesOfParts>
  <Company>City Of Richmond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William W. - Fire</dc:creator>
  <cp:lastModifiedBy>Siddharth Kumar</cp:lastModifiedBy>
  <cp:revision>32</cp:revision>
  <dcterms:created xsi:type="dcterms:W3CDTF">2022-07-06T12:33:53Z</dcterms:created>
  <dcterms:modified xsi:type="dcterms:W3CDTF">2024-08-01T12:43:59Z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0x01010098FA3FB3FA6CEA44BC13EA91672197BA</vt:lpwstr>
  </property>
  <property fmtid="{D5CDD505-2E9C-101B-9397-08002B2CF9AE}" pid="3" name="MediaServiceImageTags">
    <vt:lpwstr/>
  </property>
  <property fmtid="{D5CDD505-2E9C-101B-9397-08002B2CF9AE}" pid="4" name="File Tags">
    <vt:lpwstr/>
  </property>
</Properties>
</file>